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Lst>
  <p:sldSz cy="5143500" cx="9144000"/>
  <p:notesSz cx="6858000" cy="9144000"/>
  <p:embeddedFontLst>
    <p:embeddedFont>
      <p:font typeface="Overpass Black"/>
      <p:bold r:id="rId105"/>
      <p:boldItalic r:id="rId106"/>
    </p:embeddedFont>
    <p:embeddedFont>
      <p:font typeface="Fira Sans Extra Condensed Medium"/>
      <p:regular r:id="rId107"/>
      <p:bold r:id="rId108"/>
      <p:italic r:id="rId109"/>
      <p:boldItalic r:id="rId110"/>
    </p:embeddedFont>
    <p:embeddedFont>
      <p:font typeface="Open Sans SemiBold"/>
      <p:regular r:id="rId111"/>
      <p:bold r:id="rId112"/>
      <p:italic r:id="rId113"/>
      <p:boldItalic r:id="rId114"/>
    </p:embeddedFont>
    <p:embeddedFont>
      <p:font typeface="Josefin Sans"/>
      <p:regular r:id="rId115"/>
      <p:bold r:id="rId116"/>
      <p:italic r:id="rId117"/>
      <p:boldItalic r:id="rId118"/>
    </p:embeddedFont>
    <p:embeddedFont>
      <p:font typeface="Open Sans"/>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9AA0A6"/>
          </p15:clr>
        </p15:guide>
        <p15:guide id="2" orient="horz" pos="235">
          <p15:clr>
            <a:srgbClr val="9AA0A6"/>
          </p15:clr>
        </p15:guide>
        <p15:guide id="3" orient="horz" pos="38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176641-7128-42C5-B2A1-E4985EC028F0}">
  <a:tblStyle styleId="{A3176641-7128-42C5-B2A1-E4985EC028F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35" orient="horz"/>
        <p:guide pos="38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FiraSansExtraCondensedMedium-regular.fntdata"/><Relationship Id="rId106" Type="http://schemas.openxmlformats.org/officeDocument/2006/relationships/font" Target="fonts/OverpassBlack-boldItalic.fntdata"/><Relationship Id="rId105" Type="http://schemas.openxmlformats.org/officeDocument/2006/relationships/font" Target="fonts/OverpassBlack-bold.fntdata"/><Relationship Id="rId104" Type="http://schemas.openxmlformats.org/officeDocument/2006/relationships/slide" Target="slides/slide98.xml"/><Relationship Id="rId109" Type="http://schemas.openxmlformats.org/officeDocument/2006/relationships/font" Target="fonts/FiraSansExtraCondensedMedium-italic.fntdata"/><Relationship Id="rId108" Type="http://schemas.openxmlformats.org/officeDocument/2006/relationships/font" Target="fonts/FiraSansExtraCondensedMedium-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OpenSans-italic.fntdata"/><Relationship Id="rId25" Type="http://schemas.openxmlformats.org/officeDocument/2006/relationships/slide" Target="slides/slide19.xml"/><Relationship Id="rId120" Type="http://schemas.openxmlformats.org/officeDocument/2006/relationships/font" Target="fonts/Open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2" Type="http://schemas.openxmlformats.org/officeDocument/2006/relationships/font" Target="fonts/OpenSans-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JosefinSans-boldItalic.fntdata"/><Relationship Id="rId117" Type="http://schemas.openxmlformats.org/officeDocument/2006/relationships/font" Target="fonts/JosefinSans-italic.fntdata"/><Relationship Id="rId116" Type="http://schemas.openxmlformats.org/officeDocument/2006/relationships/font" Target="fonts/JosefinSans-bold.fntdata"/><Relationship Id="rId115" Type="http://schemas.openxmlformats.org/officeDocument/2006/relationships/font" Target="fonts/JosefinSans-regular.fntdata"/><Relationship Id="rId119" Type="http://schemas.openxmlformats.org/officeDocument/2006/relationships/font" Target="fonts/OpenSans-regular.fntdata"/><Relationship Id="rId15" Type="http://schemas.openxmlformats.org/officeDocument/2006/relationships/slide" Target="slides/slide9.xml"/><Relationship Id="rId110" Type="http://schemas.openxmlformats.org/officeDocument/2006/relationships/font" Target="fonts/FiraSansExtraCondensedMedium-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OpenSansSemiBold-boldItalic.fntdata"/><Relationship Id="rId18" Type="http://schemas.openxmlformats.org/officeDocument/2006/relationships/slide" Target="slides/slide12.xml"/><Relationship Id="rId113" Type="http://schemas.openxmlformats.org/officeDocument/2006/relationships/font" Target="fonts/OpenSansSemiBold-italic.fntdata"/><Relationship Id="rId112" Type="http://schemas.openxmlformats.org/officeDocument/2006/relationships/font" Target="fonts/OpenSansSemiBold-bold.fntdata"/><Relationship Id="rId111" Type="http://schemas.openxmlformats.org/officeDocument/2006/relationships/font" Target="fonts/OpenSansSemiBold-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9" name="Google Shape;211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0" name="Google Shape;299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6" name="Google Shape;299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0" name="Shape 3000"/>
        <p:cNvGrpSpPr/>
        <p:nvPr/>
      </p:nvGrpSpPr>
      <p:grpSpPr>
        <a:xfrm>
          <a:off x="0" y="0"/>
          <a:ext cx="0" cy="0"/>
          <a:chOff x="0" y="0"/>
          <a:chExt cx="0" cy="0"/>
        </a:xfrm>
      </p:grpSpPr>
      <p:sp>
        <p:nvSpPr>
          <p:cNvPr id="3001" name="Google Shape;300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2" name="Google Shape;300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8" name="Google Shape;30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4" name="Google Shape;30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8" name="Shape 3018"/>
        <p:cNvGrpSpPr/>
        <p:nvPr/>
      </p:nvGrpSpPr>
      <p:grpSpPr>
        <a:xfrm>
          <a:off x="0" y="0"/>
          <a:ext cx="0" cy="0"/>
          <a:chOff x="0" y="0"/>
          <a:chExt cx="0" cy="0"/>
        </a:xfrm>
      </p:grpSpPr>
      <p:sp>
        <p:nvSpPr>
          <p:cNvPr id="3019" name="Google Shape;301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0" name="Google Shape;302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1" name="Google Shape;309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3" name="Google Shape;31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7" name="Shape 3107"/>
        <p:cNvGrpSpPr/>
        <p:nvPr/>
      </p:nvGrpSpPr>
      <p:grpSpPr>
        <a:xfrm>
          <a:off x="0" y="0"/>
          <a:ext cx="0" cy="0"/>
          <a:chOff x="0" y="0"/>
          <a:chExt cx="0" cy="0"/>
        </a:xfrm>
      </p:grpSpPr>
      <p:sp>
        <p:nvSpPr>
          <p:cNvPr id="3108" name="Google Shape;310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9" name="Google Shape;31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4" name="Google Shape;311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9" name="Google Shape;212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5" name="Shape 3125"/>
        <p:cNvGrpSpPr/>
        <p:nvPr/>
      </p:nvGrpSpPr>
      <p:grpSpPr>
        <a:xfrm>
          <a:off x="0" y="0"/>
          <a:ext cx="0" cy="0"/>
          <a:chOff x="0" y="0"/>
          <a:chExt cx="0" cy="0"/>
        </a:xfrm>
      </p:grpSpPr>
      <p:sp>
        <p:nvSpPr>
          <p:cNvPr id="3126" name="Google Shape;312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7" name="Google Shape;312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0" name="Google Shape;314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3" name="Google Shape;315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6" name="Google Shape;316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1" name="Google Shape;317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9" name="Google Shape;317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5" name="Google Shape;318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1" name="Google Shape;319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8" name="Shape 3198"/>
        <p:cNvGrpSpPr/>
        <p:nvPr/>
      </p:nvGrpSpPr>
      <p:grpSpPr>
        <a:xfrm>
          <a:off x="0" y="0"/>
          <a:ext cx="0" cy="0"/>
          <a:chOff x="0" y="0"/>
          <a:chExt cx="0" cy="0"/>
        </a:xfrm>
      </p:grpSpPr>
      <p:sp>
        <p:nvSpPr>
          <p:cNvPr id="3199" name="Google Shape;319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0" name="Google Shape;320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4" name="Shape 3204"/>
        <p:cNvGrpSpPr/>
        <p:nvPr/>
      </p:nvGrpSpPr>
      <p:grpSpPr>
        <a:xfrm>
          <a:off x="0" y="0"/>
          <a:ext cx="0" cy="0"/>
          <a:chOff x="0" y="0"/>
          <a:chExt cx="0" cy="0"/>
        </a:xfrm>
      </p:grpSpPr>
      <p:sp>
        <p:nvSpPr>
          <p:cNvPr id="3205" name="Google Shape;320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6" name="Google Shape;320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7" name="Google Shape;29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5" name="Google Shape;321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1" name="Google Shape;322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7" name="Shape 3227"/>
        <p:cNvGrpSpPr/>
        <p:nvPr/>
      </p:nvGrpSpPr>
      <p:grpSpPr>
        <a:xfrm>
          <a:off x="0" y="0"/>
          <a:ext cx="0" cy="0"/>
          <a:chOff x="0" y="0"/>
          <a:chExt cx="0" cy="0"/>
        </a:xfrm>
      </p:grpSpPr>
      <p:sp>
        <p:nvSpPr>
          <p:cNvPr id="3228" name="Google Shape;322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9" name="Google Shape;322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0" name="Google Shape;324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0" name="Google Shape;325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6" name="Shape 3256"/>
        <p:cNvGrpSpPr/>
        <p:nvPr/>
      </p:nvGrpSpPr>
      <p:grpSpPr>
        <a:xfrm>
          <a:off x="0" y="0"/>
          <a:ext cx="0" cy="0"/>
          <a:chOff x="0" y="0"/>
          <a:chExt cx="0" cy="0"/>
        </a:xfrm>
      </p:grpSpPr>
      <p:sp>
        <p:nvSpPr>
          <p:cNvPr id="3257" name="Google Shape;325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8" name="Google Shape;325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4" name="Google Shape;326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0" name="Google Shape;327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8" name="Google Shape;327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2" name="Shape 3282"/>
        <p:cNvGrpSpPr/>
        <p:nvPr/>
      </p:nvGrpSpPr>
      <p:grpSpPr>
        <a:xfrm>
          <a:off x="0" y="0"/>
          <a:ext cx="0" cy="0"/>
          <a:chOff x="0" y="0"/>
          <a:chExt cx="0" cy="0"/>
        </a:xfrm>
      </p:grpSpPr>
      <p:sp>
        <p:nvSpPr>
          <p:cNvPr id="3283" name="Google Shape;328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4" name="Google Shape;328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4" name="Google Shape;29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1" name="Google Shape;329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6" name="Shape 3296"/>
        <p:cNvGrpSpPr/>
        <p:nvPr/>
      </p:nvGrpSpPr>
      <p:grpSpPr>
        <a:xfrm>
          <a:off x="0" y="0"/>
          <a:ext cx="0" cy="0"/>
          <a:chOff x="0" y="0"/>
          <a:chExt cx="0" cy="0"/>
        </a:xfrm>
      </p:grpSpPr>
      <p:sp>
        <p:nvSpPr>
          <p:cNvPr id="3297" name="Google Shape;3297;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8" name="Google Shape;329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4" name="Shape 3304"/>
        <p:cNvGrpSpPr/>
        <p:nvPr/>
      </p:nvGrpSpPr>
      <p:grpSpPr>
        <a:xfrm>
          <a:off x="0" y="0"/>
          <a:ext cx="0" cy="0"/>
          <a:chOff x="0" y="0"/>
          <a:chExt cx="0" cy="0"/>
        </a:xfrm>
      </p:grpSpPr>
      <p:sp>
        <p:nvSpPr>
          <p:cNvPr id="3305" name="Google Shape;330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6" name="Google Shape;330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0" name="Shape 3310"/>
        <p:cNvGrpSpPr/>
        <p:nvPr/>
      </p:nvGrpSpPr>
      <p:grpSpPr>
        <a:xfrm>
          <a:off x="0" y="0"/>
          <a:ext cx="0" cy="0"/>
          <a:chOff x="0" y="0"/>
          <a:chExt cx="0" cy="0"/>
        </a:xfrm>
      </p:grpSpPr>
      <p:sp>
        <p:nvSpPr>
          <p:cNvPr id="3311" name="Google Shape;3311;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2" name="Google Shape;331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6" name="Shape 3316"/>
        <p:cNvGrpSpPr/>
        <p:nvPr/>
      </p:nvGrpSpPr>
      <p:grpSpPr>
        <a:xfrm>
          <a:off x="0" y="0"/>
          <a:ext cx="0" cy="0"/>
          <a:chOff x="0" y="0"/>
          <a:chExt cx="0" cy="0"/>
        </a:xfrm>
      </p:grpSpPr>
      <p:sp>
        <p:nvSpPr>
          <p:cNvPr id="3317" name="Google Shape;331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8" name="Google Shape;331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4" name="Shape 3324"/>
        <p:cNvGrpSpPr/>
        <p:nvPr/>
      </p:nvGrpSpPr>
      <p:grpSpPr>
        <a:xfrm>
          <a:off x="0" y="0"/>
          <a:ext cx="0" cy="0"/>
          <a:chOff x="0" y="0"/>
          <a:chExt cx="0" cy="0"/>
        </a:xfrm>
      </p:grpSpPr>
      <p:sp>
        <p:nvSpPr>
          <p:cNvPr id="3325" name="Google Shape;332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6" name="Google Shape;332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2" name="Google Shape;333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9" name="Google Shape;333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6" name="Shape 3346"/>
        <p:cNvGrpSpPr/>
        <p:nvPr/>
      </p:nvGrpSpPr>
      <p:grpSpPr>
        <a:xfrm>
          <a:off x="0" y="0"/>
          <a:ext cx="0" cy="0"/>
          <a:chOff x="0" y="0"/>
          <a:chExt cx="0" cy="0"/>
        </a:xfrm>
      </p:grpSpPr>
      <p:sp>
        <p:nvSpPr>
          <p:cNvPr id="3347" name="Google Shape;334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8" name="Google Shape;334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2" name="Shape 3352"/>
        <p:cNvGrpSpPr/>
        <p:nvPr/>
      </p:nvGrpSpPr>
      <p:grpSpPr>
        <a:xfrm>
          <a:off x="0" y="0"/>
          <a:ext cx="0" cy="0"/>
          <a:chOff x="0" y="0"/>
          <a:chExt cx="0" cy="0"/>
        </a:xfrm>
      </p:grpSpPr>
      <p:sp>
        <p:nvSpPr>
          <p:cNvPr id="3353" name="Google Shape;335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4" name="Google Shape;335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0" name="Google Shape;296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8" name="Shape 3358"/>
        <p:cNvGrpSpPr/>
        <p:nvPr/>
      </p:nvGrpSpPr>
      <p:grpSpPr>
        <a:xfrm>
          <a:off x="0" y="0"/>
          <a:ext cx="0" cy="0"/>
          <a:chOff x="0" y="0"/>
          <a:chExt cx="0" cy="0"/>
        </a:xfrm>
      </p:grpSpPr>
      <p:sp>
        <p:nvSpPr>
          <p:cNvPr id="3359" name="Google Shape;335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0" name="Google Shape;336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6" name="Shape 3366"/>
        <p:cNvGrpSpPr/>
        <p:nvPr/>
      </p:nvGrpSpPr>
      <p:grpSpPr>
        <a:xfrm>
          <a:off x="0" y="0"/>
          <a:ext cx="0" cy="0"/>
          <a:chOff x="0" y="0"/>
          <a:chExt cx="0" cy="0"/>
        </a:xfrm>
      </p:grpSpPr>
      <p:sp>
        <p:nvSpPr>
          <p:cNvPr id="3367" name="Google Shape;336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8" name="Google Shape;336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2" name="Shape 3372"/>
        <p:cNvGrpSpPr/>
        <p:nvPr/>
      </p:nvGrpSpPr>
      <p:grpSpPr>
        <a:xfrm>
          <a:off x="0" y="0"/>
          <a:ext cx="0" cy="0"/>
          <a:chOff x="0" y="0"/>
          <a:chExt cx="0" cy="0"/>
        </a:xfrm>
      </p:grpSpPr>
      <p:sp>
        <p:nvSpPr>
          <p:cNvPr id="3373" name="Google Shape;3373;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4" name="Google Shape;337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2" name="Google Shape;338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6" name="Shape 3386"/>
        <p:cNvGrpSpPr/>
        <p:nvPr/>
      </p:nvGrpSpPr>
      <p:grpSpPr>
        <a:xfrm>
          <a:off x="0" y="0"/>
          <a:ext cx="0" cy="0"/>
          <a:chOff x="0" y="0"/>
          <a:chExt cx="0" cy="0"/>
        </a:xfrm>
      </p:grpSpPr>
      <p:sp>
        <p:nvSpPr>
          <p:cNvPr id="3387" name="Google Shape;338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8" name="Google Shape;338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2" name="Shape 3392"/>
        <p:cNvGrpSpPr/>
        <p:nvPr/>
      </p:nvGrpSpPr>
      <p:grpSpPr>
        <a:xfrm>
          <a:off x="0" y="0"/>
          <a:ext cx="0" cy="0"/>
          <a:chOff x="0" y="0"/>
          <a:chExt cx="0" cy="0"/>
        </a:xfrm>
      </p:grpSpPr>
      <p:sp>
        <p:nvSpPr>
          <p:cNvPr id="3393" name="Google Shape;3393;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4" name="Google Shape;339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2" name="Google Shape;340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6" name="Shape 3406"/>
        <p:cNvGrpSpPr/>
        <p:nvPr/>
      </p:nvGrpSpPr>
      <p:grpSpPr>
        <a:xfrm>
          <a:off x="0" y="0"/>
          <a:ext cx="0" cy="0"/>
          <a:chOff x="0" y="0"/>
          <a:chExt cx="0" cy="0"/>
        </a:xfrm>
      </p:grpSpPr>
      <p:sp>
        <p:nvSpPr>
          <p:cNvPr id="3407" name="Google Shape;3407;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8" name="Google Shape;340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3" name="Shape 3413"/>
        <p:cNvGrpSpPr/>
        <p:nvPr/>
      </p:nvGrpSpPr>
      <p:grpSpPr>
        <a:xfrm>
          <a:off x="0" y="0"/>
          <a:ext cx="0" cy="0"/>
          <a:chOff x="0" y="0"/>
          <a:chExt cx="0" cy="0"/>
        </a:xfrm>
      </p:grpSpPr>
      <p:sp>
        <p:nvSpPr>
          <p:cNvPr id="3414" name="Google Shape;3414;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5" name="Google Shape;341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1" name="Shape 3421"/>
        <p:cNvGrpSpPr/>
        <p:nvPr/>
      </p:nvGrpSpPr>
      <p:grpSpPr>
        <a:xfrm>
          <a:off x="0" y="0"/>
          <a:ext cx="0" cy="0"/>
          <a:chOff x="0" y="0"/>
          <a:chExt cx="0" cy="0"/>
        </a:xfrm>
      </p:grpSpPr>
      <p:sp>
        <p:nvSpPr>
          <p:cNvPr id="3422" name="Google Shape;3422;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3" name="Google Shape;342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6" name="Google Shape;29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9" name="Google Shape;342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8" name="Google Shape;3438;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2" name="Shape 3442"/>
        <p:cNvGrpSpPr/>
        <p:nvPr/>
      </p:nvGrpSpPr>
      <p:grpSpPr>
        <a:xfrm>
          <a:off x="0" y="0"/>
          <a:ext cx="0" cy="0"/>
          <a:chOff x="0" y="0"/>
          <a:chExt cx="0" cy="0"/>
        </a:xfrm>
      </p:grpSpPr>
      <p:sp>
        <p:nvSpPr>
          <p:cNvPr id="3443" name="Google Shape;3443;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4" name="Google Shape;344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8" name="Shape 3448"/>
        <p:cNvGrpSpPr/>
        <p:nvPr/>
      </p:nvGrpSpPr>
      <p:grpSpPr>
        <a:xfrm>
          <a:off x="0" y="0"/>
          <a:ext cx="0" cy="0"/>
          <a:chOff x="0" y="0"/>
          <a:chExt cx="0" cy="0"/>
        </a:xfrm>
      </p:grpSpPr>
      <p:sp>
        <p:nvSpPr>
          <p:cNvPr id="3449" name="Google Shape;3449;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0" name="Google Shape;345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6" name="Shape 3456"/>
        <p:cNvGrpSpPr/>
        <p:nvPr/>
      </p:nvGrpSpPr>
      <p:grpSpPr>
        <a:xfrm>
          <a:off x="0" y="0"/>
          <a:ext cx="0" cy="0"/>
          <a:chOff x="0" y="0"/>
          <a:chExt cx="0" cy="0"/>
        </a:xfrm>
      </p:grpSpPr>
      <p:sp>
        <p:nvSpPr>
          <p:cNvPr id="3457" name="Google Shape;3457;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8" name="Google Shape;345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2" name="Shape 3462"/>
        <p:cNvGrpSpPr/>
        <p:nvPr/>
      </p:nvGrpSpPr>
      <p:grpSpPr>
        <a:xfrm>
          <a:off x="0" y="0"/>
          <a:ext cx="0" cy="0"/>
          <a:chOff x="0" y="0"/>
          <a:chExt cx="0" cy="0"/>
        </a:xfrm>
      </p:grpSpPr>
      <p:sp>
        <p:nvSpPr>
          <p:cNvPr id="3463" name="Google Shape;3463;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4" name="Google Shape;346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0" name="Google Shape;347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6" name="Shape 3476"/>
        <p:cNvGrpSpPr/>
        <p:nvPr/>
      </p:nvGrpSpPr>
      <p:grpSpPr>
        <a:xfrm>
          <a:off x="0" y="0"/>
          <a:ext cx="0" cy="0"/>
          <a:chOff x="0" y="0"/>
          <a:chExt cx="0" cy="0"/>
        </a:xfrm>
      </p:grpSpPr>
      <p:sp>
        <p:nvSpPr>
          <p:cNvPr id="3477" name="Google Shape;3477;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8" name="Google Shape;347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4" name="Google Shape;348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3" name="Shape 3493"/>
        <p:cNvGrpSpPr/>
        <p:nvPr/>
      </p:nvGrpSpPr>
      <p:grpSpPr>
        <a:xfrm>
          <a:off x="0" y="0"/>
          <a:ext cx="0" cy="0"/>
          <a:chOff x="0" y="0"/>
          <a:chExt cx="0" cy="0"/>
        </a:xfrm>
      </p:grpSpPr>
      <p:sp>
        <p:nvSpPr>
          <p:cNvPr id="3494" name="Google Shape;3494;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5" name="Google Shape;3495;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2" name="Google Shape;29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4" name="Shape 3504"/>
        <p:cNvGrpSpPr/>
        <p:nvPr/>
      </p:nvGrpSpPr>
      <p:grpSpPr>
        <a:xfrm>
          <a:off x="0" y="0"/>
          <a:ext cx="0" cy="0"/>
          <a:chOff x="0" y="0"/>
          <a:chExt cx="0" cy="0"/>
        </a:xfrm>
      </p:grpSpPr>
      <p:sp>
        <p:nvSpPr>
          <p:cNvPr id="3505" name="Google Shape;3505;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6" name="Google Shape;350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0" name="Shape 3510"/>
        <p:cNvGrpSpPr/>
        <p:nvPr/>
      </p:nvGrpSpPr>
      <p:grpSpPr>
        <a:xfrm>
          <a:off x="0" y="0"/>
          <a:ext cx="0" cy="0"/>
          <a:chOff x="0" y="0"/>
          <a:chExt cx="0" cy="0"/>
        </a:xfrm>
      </p:grpSpPr>
      <p:sp>
        <p:nvSpPr>
          <p:cNvPr id="3511" name="Google Shape;3511;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2" name="Google Shape;3512;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8" name="Shape 3518"/>
        <p:cNvGrpSpPr/>
        <p:nvPr/>
      </p:nvGrpSpPr>
      <p:grpSpPr>
        <a:xfrm>
          <a:off x="0" y="0"/>
          <a:ext cx="0" cy="0"/>
          <a:chOff x="0" y="0"/>
          <a:chExt cx="0" cy="0"/>
        </a:xfrm>
      </p:grpSpPr>
      <p:sp>
        <p:nvSpPr>
          <p:cNvPr id="3519" name="Google Shape;3519;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0" name="Google Shape;352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6" name="Google Shape;352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0" name="Shape 3530"/>
        <p:cNvGrpSpPr/>
        <p:nvPr/>
      </p:nvGrpSpPr>
      <p:grpSpPr>
        <a:xfrm>
          <a:off x="0" y="0"/>
          <a:ext cx="0" cy="0"/>
          <a:chOff x="0" y="0"/>
          <a:chExt cx="0" cy="0"/>
        </a:xfrm>
      </p:grpSpPr>
      <p:sp>
        <p:nvSpPr>
          <p:cNvPr id="3531" name="Google Shape;3531;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2" name="Google Shape;353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6" name="Shape 3536"/>
        <p:cNvGrpSpPr/>
        <p:nvPr/>
      </p:nvGrpSpPr>
      <p:grpSpPr>
        <a:xfrm>
          <a:off x="0" y="0"/>
          <a:ext cx="0" cy="0"/>
          <a:chOff x="0" y="0"/>
          <a:chExt cx="0" cy="0"/>
        </a:xfrm>
      </p:grpSpPr>
      <p:sp>
        <p:nvSpPr>
          <p:cNvPr id="3537" name="Google Shape;3537;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8" name="Google Shape;3538;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4" name="Google Shape;3544;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1" name="Shape 3551"/>
        <p:cNvGrpSpPr/>
        <p:nvPr/>
      </p:nvGrpSpPr>
      <p:grpSpPr>
        <a:xfrm>
          <a:off x="0" y="0"/>
          <a:ext cx="0" cy="0"/>
          <a:chOff x="0" y="0"/>
          <a:chExt cx="0" cy="0"/>
        </a:xfrm>
      </p:grpSpPr>
      <p:sp>
        <p:nvSpPr>
          <p:cNvPr id="3552" name="Google Shape;3552;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3" name="Google Shape;3553;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7" name="Shape 3557"/>
        <p:cNvGrpSpPr/>
        <p:nvPr/>
      </p:nvGrpSpPr>
      <p:grpSpPr>
        <a:xfrm>
          <a:off x="0" y="0"/>
          <a:ext cx="0" cy="0"/>
          <a:chOff x="0" y="0"/>
          <a:chExt cx="0" cy="0"/>
        </a:xfrm>
      </p:grpSpPr>
      <p:sp>
        <p:nvSpPr>
          <p:cNvPr id="3558" name="Google Shape;3558;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9" name="Google Shape;3559;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7" name="Google Shape;356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8" name="Google Shape;297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5" name="Shape 3575"/>
        <p:cNvGrpSpPr/>
        <p:nvPr/>
      </p:nvGrpSpPr>
      <p:grpSpPr>
        <a:xfrm>
          <a:off x="0" y="0"/>
          <a:ext cx="0" cy="0"/>
          <a:chOff x="0" y="0"/>
          <a:chExt cx="0" cy="0"/>
        </a:xfrm>
      </p:grpSpPr>
      <p:sp>
        <p:nvSpPr>
          <p:cNvPr id="3576" name="Google Shape;3576;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7" name="Google Shape;3577;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5" name="Google Shape;358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3" name="Shape 3593"/>
        <p:cNvGrpSpPr/>
        <p:nvPr/>
      </p:nvGrpSpPr>
      <p:grpSpPr>
        <a:xfrm>
          <a:off x="0" y="0"/>
          <a:ext cx="0" cy="0"/>
          <a:chOff x="0" y="0"/>
          <a:chExt cx="0" cy="0"/>
        </a:xfrm>
      </p:grpSpPr>
      <p:sp>
        <p:nvSpPr>
          <p:cNvPr id="3594" name="Google Shape;3594;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5" name="Google Shape;359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9" name="Shape 3599"/>
        <p:cNvGrpSpPr/>
        <p:nvPr/>
      </p:nvGrpSpPr>
      <p:grpSpPr>
        <a:xfrm>
          <a:off x="0" y="0"/>
          <a:ext cx="0" cy="0"/>
          <a:chOff x="0" y="0"/>
          <a:chExt cx="0" cy="0"/>
        </a:xfrm>
      </p:grpSpPr>
      <p:sp>
        <p:nvSpPr>
          <p:cNvPr id="3600" name="Google Shape;3600;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1" name="Google Shape;3601;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5" name="Shape 3605"/>
        <p:cNvGrpSpPr/>
        <p:nvPr/>
      </p:nvGrpSpPr>
      <p:grpSpPr>
        <a:xfrm>
          <a:off x="0" y="0"/>
          <a:ext cx="0" cy="0"/>
          <a:chOff x="0" y="0"/>
          <a:chExt cx="0" cy="0"/>
        </a:xfrm>
      </p:grpSpPr>
      <p:sp>
        <p:nvSpPr>
          <p:cNvPr id="3606" name="Google Shape;3606;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7" name="Google Shape;3607;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1" name="Shape 3611"/>
        <p:cNvGrpSpPr/>
        <p:nvPr/>
      </p:nvGrpSpPr>
      <p:grpSpPr>
        <a:xfrm>
          <a:off x="0" y="0"/>
          <a:ext cx="0" cy="0"/>
          <a:chOff x="0" y="0"/>
          <a:chExt cx="0" cy="0"/>
        </a:xfrm>
      </p:grpSpPr>
      <p:sp>
        <p:nvSpPr>
          <p:cNvPr id="3612" name="Google Shape;3612;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3" name="Google Shape;3613;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6" name="Shape 3616"/>
        <p:cNvGrpSpPr/>
        <p:nvPr/>
      </p:nvGrpSpPr>
      <p:grpSpPr>
        <a:xfrm>
          <a:off x="0" y="0"/>
          <a:ext cx="0" cy="0"/>
          <a:chOff x="0" y="0"/>
          <a:chExt cx="0" cy="0"/>
        </a:xfrm>
      </p:grpSpPr>
      <p:sp>
        <p:nvSpPr>
          <p:cNvPr id="3617" name="Google Shape;3617;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8" name="Google Shape;3618;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2" name="Shape 3622"/>
        <p:cNvGrpSpPr/>
        <p:nvPr/>
      </p:nvGrpSpPr>
      <p:grpSpPr>
        <a:xfrm>
          <a:off x="0" y="0"/>
          <a:ext cx="0" cy="0"/>
          <a:chOff x="0" y="0"/>
          <a:chExt cx="0" cy="0"/>
        </a:xfrm>
      </p:grpSpPr>
      <p:sp>
        <p:nvSpPr>
          <p:cNvPr id="3623" name="Google Shape;3623;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4" name="Google Shape;3624;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8" name="Shape 3628"/>
        <p:cNvGrpSpPr/>
        <p:nvPr/>
      </p:nvGrpSpPr>
      <p:grpSpPr>
        <a:xfrm>
          <a:off x="0" y="0"/>
          <a:ext cx="0" cy="0"/>
          <a:chOff x="0" y="0"/>
          <a:chExt cx="0" cy="0"/>
        </a:xfrm>
      </p:grpSpPr>
      <p:sp>
        <p:nvSpPr>
          <p:cNvPr id="3629" name="Google Shape;3629;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0" name="Google Shape;3630;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6" name="Google Shape;3636;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2" name="Shape 2982"/>
        <p:cNvGrpSpPr/>
        <p:nvPr/>
      </p:nvGrpSpPr>
      <p:grpSpPr>
        <a:xfrm>
          <a:off x="0" y="0"/>
          <a:ext cx="0" cy="0"/>
          <a:chOff x="0" y="0"/>
          <a:chExt cx="0" cy="0"/>
        </a:xfrm>
      </p:grpSpPr>
      <p:sp>
        <p:nvSpPr>
          <p:cNvPr id="2983" name="Google Shape;298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4" name="Google Shape;29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0" name="Shape 3640"/>
        <p:cNvGrpSpPr/>
        <p:nvPr/>
      </p:nvGrpSpPr>
      <p:grpSpPr>
        <a:xfrm>
          <a:off x="0" y="0"/>
          <a:ext cx="0" cy="0"/>
          <a:chOff x="0" y="0"/>
          <a:chExt cx="0" cy="0"/>
        </a:xfrm>
      </p:grpSpPr>
      <p:sp>
        <p:nvSpPr>
          <p:cNvPr id="3641" name="Google Shape;3641;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2" name="Google Shape;3642;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8" name="Google Shape;3648;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4" name="Google Shape;3654;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8" name="Shape 3658"/>
        <p:cNvGrpSpPr/>
        <p:nvPr/>
      </p:nvGrpSpPr>
      <p:grpSpPr>
        <a:xfrm>
          <a:off x="0" y="0"/>
          <a:ext cx="0" cy="0"/>
          <a:chOff x="0" y="0"/>
          <a:chExt cx="0" cy="0"/>
        </a:xfrm>
      </p:grpSpPr>
      <p:sp>
        <p:nvSpPr>
          <p:cNvPr id="3659" name="Google Shape;3659;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0" name="Google Shape;3660;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6" name="Google Shape;3666;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0" name="Shape 3670"/>
        <p:cNvGrpSpPr/>
        <p:nvPr/>
      </p:nvGrpSpPr>
      <p:grpSpPr>
        <a:xfrm>
          <a:off x="0" y="0"/>
          <a:ext cx="0" cy="0"/>
          <a:chOff x="0" y="0"/>
          <a:chExt cx="0" cy="0"/>
        </a:xfrm>
      </p:grpSpPr>
      <p:sp>
        <p:nvSpPr>
          <p:cNvPr id="3671" name="Google Shape;3671;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2" name="Google Shape;3672;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6" name="Shape 3676"/>
        <p:cNvGrpSpPr/>
        <p:nvPr/>
      </p:nvGrpSpPr>
      <p:grpSpPr>
        <a:xfrm>
          <a:off x="0" y="0"/>
          <a:ext cx="0" cy="0"/>
          <a:chOff x="0" y="0"/>
          <a:chExt cx="0" cy="0"/>
        </a:xfrm>
      </p:grpSpPr>
      <p:sp>
        <p:nvSpPr>
          <p:cNvPr id="3677" name="Google Shape;3677;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8" name="Google Shape;3678;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2" name="Shape 3682"/>
        <p:cNvGrpSpPr/>
        <p:nvPr/>
      </p:nvGrpSpPr>
      <p:grpSpPr>
        <a:xfrm>
          <a:off x="0" y="0"/>
          <a:ext cx="0" cy="0"/>
          <a:chOff x="0" y="0"/>
          <a:chExt cx="0" cy="0"/>
        </a:xfrm>
      </p:grpSpPr>
      <p:sp>
        <p:nvSpPr>
          <p:cNvPr id="3683" name="Google Shape;3683;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4" name="Google Shape;3684;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7" name="Shape 3687"/>
        <p:cNvGrpSpPr/>
        <p:nvPr/>
      </p:nvGrpSpPr>
      <p:grpSpPr>
        <a:xfrm>
          <a:off x="0" y="0"/>
          <a:ext cx="0" cy="0"/>
          <a:chOff x="0" y="0"/>
          <a:chExt cx="0" cy="0"/>
        </a:xfrm>
      </p:grpSpPr>
      <p:sp>
        <p:nvSpPr>
          <p:cNvPr id="3688" name="Google Shape;3688;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9" name="Google Shape;3689;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8.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mt="66000"/>
          </a:blip>
          <a:srcRect b="0" l="0" r="0" t="0"/>
          <a:stretch/>
        </p:blipFill>
        <p:spPr>
          <a:xfrm flipH="1" rot="1326165">
            <a:off x="-1328945" y="-932567"/>
            <a:ext cx="3297389" cy="2276634"/>
          </a:xfrm>
          <a:prstGeom prst="rect">
            <a:avLst/>
          </a:prstGeom>
          <a:noFill/>
          <a:ln>
            <a:noFill/>
          </a:ln>
        </p:spPr>
      </p:pic>
      <p:pic>
        <p:nvPicPr>
          <p:cNvPr id="12" name="Google Shape;12;p2"/>
          <p:cNvPicPr preferRelativeResize="0"/>
          <p:nvPr/>
        </p:nvPicPr>
        <p:blipFill rotWithShape="1">
          <a:blip r:embed="rId3">
            <a:alphaModFix amt="64000"/>
          </a:blip>
          <a:srcRect b="0" l="0" r="0" t="0"/>
          <a:stretch/>
        </p:blipFill>
        <p:spPr>
          <a:xfrm rot="2440329">
            <a:off x="6865875" y="-711275"/>
            <a:ext cx="3592175" cy="3021601"/>
          </a:xfrm>
          <a:prstGeom prst="rect">
            <a:avLst/>
          </a:prstGeom>
          <a:noFill/>
          <a:ln>
            <a:noFill/>
          </a:ln>
        </p:spPr>
      </p:pic>
      <p:pic>
        <p:nvPicPr>
          <p:cNvPr id="13" name="Google Shape;13;p2"/>
          <p:cNvPicPr preferRelativeResize="0"/>
          <p:nvPr/>
        </p:nvPicPr>
        <p:blipFill rotWithShape="1">
          <a:blip r:embed="rId4">
            <a:alphaModFix amt="67000"/>
          </a:blip>
          <a:srcRect b="0" l="0" r="0" t="0"/>
          <a:stretch/>
        </p:blipFill>
        <p:spPr>
          <a:xfrm flipH="1" rot="5400000">
            <a:off x="-1871711" y="-356575"/>
            <a:ext cx="2894875" cy="2593326"/>
          </a:xfrm>
          <a:prstGeom prst="rect">
            <a:avLst/>
          </a:prstGeom>
          <a:noFill/>
          <a:ln>
            <a:noFill/>
          </a:ln>
        </p:spPr>
      </p:pic>
      <p:pic>
        <p:nvPicPr>
          <p:cNvPr id="14" name="Google Shape;14;p2"/>
          <p:cNvPicPr preferRelativeResize="0"/>
          <p:nvPr/>
        </p:nvPicPr>
        <p:blipFill rotWithShape="1">
          <a:blip r:embed="rId2">
            <a:alphaModFix amt="66000"/>
          </a:blip>
          <a:srcRect b="0" l="0" r="0" t="0"/>
          <a:stretch/>
        </p:blipFill>
        <p:spPr>
          <a:xfrm flipH="1" rot="1326165">
            <a:off x="-889245" y="3430558"/>
            <a:ext cx="3297389" cy="2276634"/>
          </a:xfrm>
          <a:prstGeom prst="rect">
            <a:avLst/>
          </a:prstGeom>
          <a:noFill/>
          <a:ln>
            <a:noFill/>
          </a:ln>
        </p:spPr>
      </p:pic>
      <p:pic>
        <p:nvPicPr>
          <p:cNvPr id="15" name="Google Shape;15;p2"/>
          <p:cNvPicPr preferRelativeResize="0"/>
          <p:nvPr/>
        </p:nvPicPr>
        <p:blipFill rotWithShape="1">
          <a:blip r:embed="rId5">
            <a:alphaModFix amt="82000"/>
          </a:blip>
          <a:srcRect b="0" l="0" r="0" t="0"/>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662" name="Shape 662"/>
        <p:cNvGrpSpPr/>
        <p:nvPr/>
      </p:nvGrpSpPr>
      <p:grpSpPr>
        <a:xfrm>
          <a:off x="0" y="0"/>
          <a:ext cx="0" cy="0"/>
          <a:chOff x="0" y="0"/>
          <a:chExt cx="0" cy="0"/>
        </a:xfrm>
      </p:grpSpPr>
      <p:pic>
        <p:nvPicPr>
          <p:cNvPr id="663" name="Google Shape;663;p11"/>
          <p:cNvPicPr preferRelativeResize="0"/>
          <p:nvPr/>
        </p:nvPicPr>
        <p:blipFill rotWithShape="1">
          <a:blip r:embed="rId2">
            <a:alphaModFix amt="76000"/>
          </a:blip>
          <a:srcRect b="0" l="0" r="0" t="0"/>
          <a:stretch/>
        </p:blipFill>
        <p:spPr>
          <a:xfrm rot="2453973">
            <a:off x="1248590" y="2532214"/>
            <a:ext cx="4232748" cy="1576274"/>
          </a:xfrm>
          <a:prstGeom prst="rect">
            <a:avLst/>
          </a:prstGeom>
          <a:noFill/>
          <a:ln>
            <a:noFill/>
          </a:ln>
        </p:spPr>
      </p:pic>
      <p:pic>
        <p:nvPicPr>
          <p:cNvPr id="664" name="Google Shape;664;p11"/>
          <p:cNvPicPr preferRelativeResize="0"/>
          <p:nvPr/>
        </p:nvPicPr>
        <p:blipFill rotWithShape="1">
          <a:blip r:embed="rId2">
            <a:alphaModFix amt="76000"/>
          </a:blip>
          <a:srcRect b="0" l="0" r="0" t="0"/>
          <a:stretch/>
        </p:blipFill>
        <p:spPr>
          <a:xfrm rot="2453973">
            <a:off x="-1738310" y="4081814"/>
            <a:ext cx="4232748" cy="1576274"/>
          </a:xfrm>
          <a:prstGeom prst="rect">
            <a:avLst/>
          </a:prstGeom>
          <a:noFill/>
          <a:ln>
            <a:noFill/>
          </a:ln>
        </p:spPr>
      </p:pic>
      <p:pic>
        <p:nvPicPr>
          <p:cNvPr id="665" name="Google Shape;665;p11"/>
          <p:cNvPicPr preferRelativeResize="0"/>
          <p:nvPr/>
        </p:nvPicPr>
        <p:blipFill rotWithShape="1">
          <a:blip r:embed="rId3">
            <a:alphaModFix amt="76000"/>
          </a:blip>
          <a:srcRect b="0" l="0" r="0" t="0"/>
          <a:stretch/>
        </p:blipFill>
        <p:spPr>
          <a:xfrm rot="2453973">
            <a:off x="6716115" y="-248136"/>
            <a:ext cx="4232748" cy="1576274"/>
          </a:xfrm>
          <a:prstGeom prst="rect">
            <a:avLst/>
          </a:prstGeom>
          <a:noFill/>
          <a:ln>
            <a:noFill/>
          </a:ln>
        </p:spPr>
      </p:pic>
      <p:pic>
        <p:nvPicPr>
          <p:cNvPr id="666" name="Google Shape;666;p11"/>
          <p:cNvPicPr preferRelativeResize="0"/>
          <p:nvPr/>
        </p:nvPicPr>
        <p:blipFill rotWithShape="1">
          <a:blip r:embed="rId4">
            <a:alphaModFix amt="47000"/>
          </a:blip>
          <a:srcRect b="0" l="0" r="0" t="0"/>
          <a:stretch/>
        </p:blipFill>
        <p:spPr>
          <a:xfrm rot="10800000">
            <a:off x="1630988" y="143888"/>
            <a:ext cx="5882026" cy="4855727"/>
          </a:xfrm>
          <a:prstGeom prst="rect">
            <a:avLst/>
          </a:prstGeom>
          <a:noFill/>
          <a:ln>
            <a:noFill/>
          </a:ln>
        </p:spPr>
      </p:pic>
      <p:grpSp>
        <p:nvGrpSpPr>
          <p:cNvPr id="667" name="Google Shape;667;p11"/>
          <p:cNvGrpSpPr/>
          <p:nvPr/>
        </p:nvGrpSpPr>
        <p:grpSpPr>
          <a:xfrm rot="-2700000">
            <a:off x="167955" y="3080962"/>
            <a:ext cx="1344349" cy="2469678"/>
            <a:chOff x="272875" y="1419395"/>
            <a:chExt cx="255950" cy="563168"/>
          </a:xfrm>
        </p:grpSpPr>
        <p:sp>
          <p:nvSpPr>
            <p:cNvPr id="668" name="Google Shape;668;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 name="Google Shape;703;p11"/>
          <p:cNvGrpSpPr/>
          <p:nvPr/>
        </p:nvGrpSpPr>
        <p:grpSpPr>
          <a:xfrm rot="-2700000">
            <a:off x="8026513" y="-183341"/>
            <a:ext cx="1344349" cy="1995327"/>
            <a:chOff x="272875" y="1527563"/>
            <a:chExt cx="255950" cy="455000"/>
          </a:xfrm>
        </p:grpSpPr>
        <p:sp>
          <p:nvSpPr>
            <p:cNvPr id="704" name="Google Shape;704;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9" name="Google Shape;739;p1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0" name="Shape 740"/>
        <p:cNvGrpSpPr/>
        <p:nvPr/>
      </p:nvGrpSpPr>
      <p:grpSpPr>
        <a:xfrm>
          <a:off x="0" y="0"/>
          <a:ext cx="0" cy="0"/>
          <a:chOff x="0" y="0"/>
          <a:chExt cx="0" cy="0"/>
        </a:xfrm>
      </p:grpSpPr>
      <p:pic>
        <p:nvPicPr>
          <p:cNvPr id="741" name="Google Shape;741;p12"/>
          <p:cNvPicPr preferRelativeResize="0"/>
          <p:nvPr/>
        </p:nvPicPr>
        <p:blipFill rotWithShape="1">
          <a:blip r:embed="rId2">
            <a:alphaModFix amt="66000"/>
          </a:blip>
          <a:srcRect b="0" l="0" r="0" t="0"/>
          <a:stretch/>
        </p:blipFill>
        <p:spPr>
          <a:xfrm flipH="1" rot="1326164">
            <a:off x="2960862" y="1361553"/>
            <a:ext cx="3222304" cy="2224797"/>
          </a:xfrm>
          <a:prstGeom prst="rect">
            <a:avLst/>
          </a:prstGeom>
          <a:noFill/>
          <a:ln>
            <a:noFill/>
          </a:ln>
        </p:spPr>
      </p:pic>
      <p:pic>
        <p:nvPicPr>
          <p:cNvPr id="742" name="Google Shape;742;p12"/>
          <p:cNvPicPr preferRelativeResize="0"/>
          <p:nvPr/>
        </p:nvPicPr>
        <p:blipFill rotWithShape="1">
          <a:blip r:embed="rId3">
            <a:alphaModFix amt="47000"/>
          </a:blip>
          <a:srcRect b="0" l="0" r="0" t="0"/>
          <a:stretch/>
        </p:blipFill>
        <p:spPr>
          <a:xfrm rot="1331770">
            <a:off x="-1977764" y="3821949"/>
            <a:ext cx="2989902" cy="2468226"/>
          </a:xfrm>
          <a:prstGeom prst="rect">
            <a:avLst/>
          </a:prstGeom>
          <a:noFill/>
          <a:ln>
            <a:noFill/>
          </a:ln>
        </p:spPr>
      </p:pic>
      <p:grpSp>
        <p:nvGrpSpPr>
          <p:cNvPr id="743" name="Google Shape;743;p12"/>
          <p:cNvGrpSpPr/>
          <p:nvPr/>
        </p:nvGrpSpPr>
        <p:grpSpPr>
          <a:xfrm rot="-987768">
            <a:off x="-733895" y="3875634"/>
            <a:ext cx="1344359" cy="1995308"/>
            <a:chOff x="272875" y="1527563"/>
            <a:chExt cx="255950" cy="455000"/>
          </a:xfrm>
        </p:grpSpPr>
        <p:sp>
          <p:nvSpPr>
            <p:cNvPr id="744" name="Google Shape;744;p1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9" name="Google Shape;779;p12"/>
          <p:cNvPicPr preferRelativeResize="0"/>
          <p:nvPr/>
        </p:nvPicPr>
        <p:blipFill rotWithShape="1">
          <a:blip r:embed="rId4">
            <a:alphaModFix amt="74000"/>
          </a:blip>
          <a:srcRect b="0" l="0" r="0" t="0"/>
          <a:stretch/>
        </p:blipFill>
        <p:spPr>
          <a:xfrm flipH="1">
            <a:off x="7809444" y="4139664"/>
            <a:ext cx="2894870" cy="2593321"/>
          </a:xfrm>
          <a:prstGeom prst="rect">
            <a:avLst/>
          </a:prstGeom>
          <a:noFill/>
          <a:ln>
            <a:noFill/>
          </a:ln>
        </p:spPr>
      </p:pic>
      <p:pic>
        <p:nvPicPr>
          <p:cNvPr id="780" name="Google Shape;780;p12"/>
          <p:cNvPicPr preferRelativeResize="0"/>
          <p:nvPr/>
        </p:nvPicPr>
        <p:blipFill rotWithShape="1">
          <a:blip r:embed="rId5">
            <a:alphaModFix amt="62000"/>
          </a:blip>
          <a:srcRect b="0" l="0" r="0" t="0"/>
          <a:stretch/>
        </p:blipFill>
        <p:spPr>
          <a:xfrm flipH="1" rot="9368145">
            <a:off x="-1509155" y="-1246007"/>
            <a:ext cx="2894870" cy="2593321"/>
          </a:xfrm>
          <a:prstGeom prst="rect">
            <a:avLst/>
          </a:prstGeom>
          <a:noFill/>
          <a:ln>
            <a:noFill/>
          </a:ln>
        </p:spPr>
      </p:pic>
      <p:grpSp>
        <p:nvGrpSpPr>
          <p:cNvPr id="781" name="Google Shape;781;p12"/>
          <p:cNvGrpSpPr/>
          <p:nvPr/>
        </p:nvGrpSpPr>
        <p:grpSpPr>
          <a:xfrm rot="5400065">
            <a:off x="8667137" y="-1129839"/>
            <a:ext cx="1344377" cy="1995312"/>
            <a:chOff x="272875" y="1527563"/>
            <a:chExt cx="255950" cy="455000"/>
          </a:xfrm>
        </p:grpSpPr>
        <p:sp>
          <p:nvSpPr>
            <p:cNvPr id="782" name="Google Shape;782;p1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7" name="Google Shape;817;p12"/>
          <p:cNvSpPr txBox="1"/>
          <p:nvPr>
            <p:ph type="title"/>
          </p:nvPr>
        </p:nvSpPr>
        <p:spPr>
          <a:xfrm>
            <a:off x="3566522" y="1727900"/>
            <a:ext cx="2028900" cy="17145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818" name="Google Shape;818;p12"/>
          <p:cNvPicPr preferRelativeResize="0"/>
          <p:nvPr/>
        </p:nvPicPr>
        <p:blipFill rotWithShape="1">
          <a:blip r:embed="rId3">
            <a:alphaModFix amt="47000"/>
          </a:blip>
          <a:srcRect b="0" l="0" r="0" t="0"/>
          <a:stretch/>
        </p:blipFill>
        <p:spPr>
          <a:xfrm rot="-10643014">
            <a:off x="7943421" y="-1509312"/>
            <a:ext cx="2989903" cy="2468227"/>
          </a:xfrm>
          <a:prstGeom prst="rect">
            <a:avLst/>
          </a:prstGeom>
          <a:noFill/>
          <a:ln>
            <a:noFill/>
          </a:ln>
        </p:spPr>
      </p:pic>
      <p:sp>
        <p:nvSpPr>
          <p:cNvPr id="819" name="Google Shape;819;p12"/>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0" name="Shape 820"/>
        <p:cNvGrpSpPr/>
        <p:nvPr/>
      </p:nvGrpSpPr>
      <p:grpSpPr>
        <a:xfrm>
          <a:off x="0" y="0"/>
          <a:ext cx="0" cy="0"/>
          <a:chOff x="0" y="0"/>
          <a:chExt cx="0" cy="0"/>
        </a:xfrm>
      </p:grpSpPr>
      <p:sp>
        <p:nvSpPr>
          <p:cNvPr id="821" name="Google Shape;821;p13"/>
          <p:cNvSpPr txBox="1"/>
          <p:nvPr>
            <p:ph idx="1" type="subTitle"/>
          </p:nvPr>
        </p:nvSpPr>
        <p:spPr>
          <a:xfrm flipH="1">
            <a:off x="5047900" y="2607067"/>
            <a:ext cx="3367800" cy="1063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822" name="Google Shape;822;p13"/>
          <p:cNvSpPr txBox="1"/>
          <p:nvPr>
            <p:ph type="ctrTitle"/>
          </p:nvPr>
        </p:nvSpPr>
        <p:spPr>
          <a:xfrm flipH="1">
            <a:off x="4571900" y="1697799"/>
            <a:ext cx="3860400" cy="934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823" name="Google Shape;823;p13"/>
          <p:cNvPicPr preferRelativeResize="0"/>
          <p:nvPr/>
        </p:nvPicPr>
        <p:blipFill rotWithShape="1">
          <a:blip r:embed="rId2">
            <a:alphaModFix amt="82000"/>
          </a:blip>
          <a:srcRect b="0" l="0" r="0" t="0"/>
          <a:stretch/>
        </p:blipFill>
        <p:spPr>
          <a:xfrm>
            <a:off x="6498000" y="3581373"/>
            <a:ext cx="3440400" cy="2840126"/>
          </a:xfrm>
          <a:prstGeom prst="rect">
            <a:avLst/>
          </a:prstGeom>
          <a:noFill/>
          <a:ln>
            <a:noFill/>
          </a:ln>
        </p:spPr>
      </p:pic>
      <p:sp>
        <p:nvSpPr>
          <p:cNvPr id="824" name="Google Shape;824;p13"/>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5" name="Google Shape;825;p13"/>
          <p:cNvGrpSpPr/>
          <p:nvPr/>
        </p:nvGrpSpPr>
        <p:grpSpPr>
          <a:xfrm rot="-6629356">
            <a:off x="7495291" y="3526103"/>
            <a:ext cx="1344346" cy="2469672"/>
            <a:chOff x="272875" y="1419395"/>
            <a:chExt cx="255950" cy="563168"/>
          </a:xfrm>
        </p:grpSpPr>
        <p:sp>
          <p:nvSpPr>
            <p:cNvPr id="826" name="Google Shape;826;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61" name="Google Shape;861;p13"/>
          <p:cNvPicPr preferRelativeResize="0"/>
          <p:nvPr/>
        </p:nvPicPr>
        <p:blipFill rotWithShape="1">
          <a:blip r:embed="rId3">
            <a:alphaModFix amt="82000"/>
          </a:blip>
          <a:srcRect b="0" l="0" r="0" t="0"/>
          <a:stretch/>
        </p:blipFill>
        <p:spPr>
          <a:xfrm rot="-5400005">
            <a:off x="-1096437" y="-959501"/>
            <a:ext cx="3632875" cy="29990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2" name="Shape 862"/>
        <p:cNvGrpSpPr/>
        <p:nvPr/>
      </p:nvGrpSpPr>
      <p:grpSpPr>
        <a:xfrm>
          <a:off x="0" y="0"/>
          <a:ext cx="0" cy="0"/>
          <a:chOff x="0" y="0"/>
          <a:chExt cx="0" cy="0"/>
        </a:xfrm>
      </p:grpSpPr>
      <p:sp>
        <p:nvSpPr>
          <p:cNvPr id="863" name="Google Shape;863;p14"/>
          <p:cNvSpPr txBox="1"/>
          <p:nvPr>
            <p:ph type="title"/>
          </p:nvPr>
        </p:nvSpPr>
        <p:spPr>
          <a:xfrm>
            <a:off x="720000" y="3314050"/>
            <a:ext cx="7704000" cy="1254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3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64" name="Shape 86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65" name="Shape 865"/>
        <p:cNvGrpSpPr/>
        <p:nvPr/>
      </p:nvGrpSpPr>
      <p:grpSpPr>
        <a:xfrm>
          <a:off x="0" y="0"/>
          <a:ext cx="0" cy="0"/>
          <a:chOff x="0" y="0"/>
          <a:chExt cx="0" cy="0"/>
        </a:xfrm>
      </p:grpSpPr>
      <p:pic>
        <p:nvPicPr>
          <p:cNvPr id="866" name="Google Shape;866;p16"/>
          <p:cNvPicPr preferRelativeResize="0"/>
          <p:nvPr/>
        </p:nvPicPr>
        <p:blipFill rotWithShape="1">
          <a:blip r:embed="rId2">
            <a:alphaModFix amt="66000"/>
          </a:blip>
          <a:srcRect b="0" l="0" r="0" t="0"/>
          <a:stretch/>
        </p:blipFill>
        <p:spPr>
          <a:xfrm flipH="1" rot="-1538275">
            <a:off x="-1241959" y="-985041"/>
            <a:ext cx="3297390" cy="2276635"/>
          </a:xfrm>
          <a:prstGeom prst="rect">
            <a:avLst/>
          </a:prstGeom>
          <a:noFill/>
          <a:ln>
            <a:noFill/>
          </a:ln>
        </p:spPr>
      </p:pic>
      <p:sp>
        <p:nvSpPr>
          <p:cNvPr id="867" name="Google Shape;867;p16"/>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8" name="Google Shape;868;p16"/>
          <p:cNvGrpSpPr/>
          <p:nvPr/>
        </p:nvGrpSpPr>
        <p:grpSpPr>
          <a:xfrm rot="3559955">
            <a:off x="-42012" y="-631342"/>
            <a:ext cx="1344348" cy="1995332"/>
            <a:chOff x="272875" y="1527563"/>
            <a:chExt cx="255950" cy="455000"/>
          </a:xfrm>
        </p:grpSpPr>
        <p:sp>
          <p:nvSpPr>
            <p:cNvPr id="869" name="Google Shape;86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04" name="Google Shape;904;p16"/>
          <p:cNvPicPr preferRelativeResize="0"/>
          <p:nvPr/>
        </p:nvPicPr>
        <p:blipFill rotWithShape="1">
          <a:blip r:embed="rId3">
            <a:alphaModFix amt="74000"/>
          </a:blip>
          <a:srcRect b="0" l="0" r="0" t="0"/>
          <a:stretch/>
        </p:blipFill>
        <p:spPr>
          <a:xfrm rot="-10024386">
            <a:off x="7156213" y="-1143378"/>
            <a:ext cx="2894879" cy="2593329"/>
          </a:xfrm>
          <a:prstGeom prst="rect">
            <a:avLst/>
          </a:prstGeom>
          <a:noFill/>
          <a:ln>
            <a:noFill/>
          </a:ln>
        </p:spPr>
      </p:pic>
      <p:pic>
        <p:nvPicPr>
          <p:cNvPr id="905" name="Google Shape;905;p16"/>
          <p:cNvPicPr preferRelativeResize="0"/>
          <p:nvPr/>
        </p:nvPicPr>
        <p:blipFill rotWithShape="1">
          <a:blip r:embed="rId4">
            <a:alphaModFix amt="74000"/>
          </a:blip>
          <a:srcRect b="0" l="0" r="0" t="0"/>
          <a:stretch/>
        </p:blipFill>
        <p:spPr>
          <a:xfrm flipH="1" rot="-7120613">
            <a:off x="5305666" y="-1758350"/>
            <a:ext cx="2894876" cy="2593327"/>
          </a:xfrm>
          <a:prstGeom prst="rect">
            <a:avLst/>
          </a:prstGeom>
          <a:noFill/>
          <a:ln>
            <a:noFill/>
          </a:ln>
        </p:spPr>
      </p:pic>
      <p:sp>
        <p:nvSpPr>
          <p:cNvPr id="906" name="Google Shape;906;p16"/>
          <p:cNvSpPr txBox="1"/>
          <p:nvPr>
            <p:ph type="title"/>
          </p:nvPr>
        </p:nvSpPr>
        <p:spPr>
          <a:xfrm>
            <a:off x="3170031" y="34174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07" name="Google Shape;907;p16"/>
          <p:cNvSpPr txBox="1"/>
          <p:nvPr>
            <p:ph idx="2" type="title"/>
          </p:nvPr>
        </p:nvSpPr>
        <p:spPr>
          <a:xfrm>
            <a:off x="5686543" y="34174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08" name="Google Shape;908;p16"/>
          <p:cNvSpPr txBox="1"/>
          <p:nvPr>
            <p:ph idx="3" type="title"/>
          </p:nvPr>
        </p:nvSpPr>
        <p:spPr>
          <a:xfrm>
            <a:off x="5697526"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09" name="Google Shape;909;p16"/>
          <p:cNvSpPr txBox="1"/>
          <p:nvPr>
            <p:ph idx="4" type="title"/>
          </p:nvPr>
        </p:nvSpPr>
        <p:spPr>
          <a:xfrm>
            <a:off x="637282" y="3444201"/>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10" name="Google Shape;910;p16"/>
          <p:cNvSpPr txBox="1"/>
          <p:nvPr>
            <p:ph idx="5" type="title"/>
          </p:nvPr>
        </p:nvSpPr>
        <p:spPr>
          <a:xfrm>
            <a:off x="637282"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11" name="Google Shape;911;p16"/>
          <p:cNvSpPr txBox="1"/>
          <p:nvPr>
            <p:ph idx="6" type="title"/>
          </p:nvPr>
        </p:nvSpPr>
        <p:spPr>
          <a:xfrm>
            <a:off x="3170031" y="1667000"/>
            <a:ext cx="1036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12" name="Google Shape;912;p16"/>
          <p:cNvSpPr txBox="1"/>
          <p:nvPr>
            <p:ph idx="7" type="ctrTitle"/>
          </p:nvPr>
        </p:nvSpPr>
        <p:spPr>
          <a:xfrm>
            <a:off x="4160248"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13" name="Google Shape;913;p16"/>
          <p:cNvSpPr txBox="1"/>
          <p:nvPr>
            <p:ph idx="1" type="subTitle"/>
          </p:nvPr>
        </p:nvSpPr>
        <p:spPr>
          <a:xfrm>
            <a:off x="4160247"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4" name="Google Shape;914;p16"/>
          <p:cNvSpPr txBox="1"/>
          <p:nvPr>
            <p:ph idx="8" type="ctrTitle"/>
          </p:nvPr>
        </p:nvSpPr>
        <p:spPr>
          <a:xfrm>
            <a:off x="6688381"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15" name="Google Shape;915;p16"/>
          <p:cNvSpPr txBox="1"/>
          <p:nvPr>
            <p:ph idx="9" type="subTitle"/>
          </p:nvPr>
        </p:nvSpPr>
        <p:spPr>
          <a:xfrm>
            <a:off x="6688378"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6" name="Google Shape;916;p16"/>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917" name="Google Shape;917;p16"/>
          <p:cNvSpPr txBox="1"/>
          <p:nvPr>
            <p:ph idx="13" type="ctrTitle"/>
          </p:nvPr>
        </p:nvSpPr>
        <p:spPr>
          <a:xfrm>
            <a:off x="6688650"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18" name="Google Shape;918;p16"/>
          <p:cNvSpPr txBox="1"/>
          <p:nvPr>
            <p:ph idx="14" type="subTitle"/>
          </p:nvPr>
        </p:nvSpPr>
        <p:spPr>
          <a:xfrm>
            <a:off x="6688665"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9" name="Google Shape;919;p16"/>
          <p:cNvSpPr txBox="1"/>
          <p:nvPr>
            <p:ph idx="15" type="ctrTitle"/>
          </p:nvPr>
        </p:nvSpPr>
        <p:spPr>
          <a:xfrm>
            <a:off x="1622668" y="326740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20" name="Google Shape;920;p16"/>
          <p:cNvSpPr txBox="1"/>
          <p:nvPr>
            <p:ph idx="16" type="subTitle"/>
          </p:nvPr>
        </p:nvSpPr>
        <p:spPr>
          <a:xfrm>
            <a:off x="1622669" y="3572896"/>
            <a:ext cx="1821000" cy="81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1" name="Google Shape;921;p16"/>
          <p:cNvSpPr txBox="1"/>
          <p:nvPr>
            <p:ph idx="17" type="ctrTitle"/>
          </p:nvPr>
        </p:nvSpPr>
        <p:spPr>
          <a:xfrm>
            <a:off x="1622668"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22" name="Google Shape;922;p16"/>
          <p:cNvSpPr txBox="1"/>
          <p:nvPr>
            <p:ph idx="18" type="subTitle"/>
          </p:nvPr>
        </p:nvSpPr>
        <p:spPr>
          <a:xfrm>
            <a:off x="1622669"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3" name="Google Shape;923;p16"/>
          <p:cNvSpPr txBox="1"/>
          <p:nvPr>
            <p:ph idx="19" type="ctrTitle"/>
          </p:nvPr>
        </p:nvSpPr>
        <p:spPr>
          <a:xfrm>
            <a:off x="4160243" y="1490050"/>
            <a:ext cx="1821000" cy="450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924" name="Google Shape;924;p16"/>
          <p:cNvSpPr txBox="1"/>
          <p:nvPr>
            <p:ph idx="20" type="subTitle"/>
          </p:nvPr>
        </p:nvSpPr>
        <p:spPr>
          <a:xfrm>
            <a:off x="4160258" y="1791550"/>
            <a:ext cx="1821000" cy="79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5" name="Google Shape;925;p16"/>
          <p:cNvSpPr txBox="1"/>
          <p:nvPr>
            <p:ph idx="21" type="ctrTitle"/>
          </p:nvPr>
        </p:nvSpPr>
        <p:spPr>
          <a:xfrm>
            <a:off x="720000" y="342524"/>
            <a:ext cx="77040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926" name="Shape 926"/>
        <p:cNvGrpSpPr/>
        <p:nvPr/>
      </p:nvGrpSpPr>
      <p:grpSpPr>
        <a:xfrm>
          <a:off x="0" y="0"/>
          <a:ext cx="0" cy="0"/>
          <a:chOff x="0" y="0"/>
          <a:chExt cx="0" cy="0"/>
        </a:xfrm>
      </p:grpSpPr>
      <p:pic>
        <p:nvPicPr>
          <p:cNvPr id="927" name="Google Shape;927;p17"/>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928" name="Google Shape;928;p17"/>
          <p:cNvGrpSpPr/>
          <p:nvPr/>
        </p:nvGrpSpPr>
        <p:grpSpPr>
          <a:xfrm rot="-987768">
            <a:off x="7751817" y="-266278"/>
            <a:ext cx="1344359" cy="1995308"/>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64" name="Google Shape;964;p17"/>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965" name="Google Shape;965;p17"/>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966" name="Google Shape;966;p17"/>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968" name="Shape 968"/>
        <p:cNvGrpSpPr/>
        <p:nvPr/>
      </p:nvGrpSpPr>
      <p:grpSpPr>
        <a:xfrm>
          <a:off x="0" y="0"/>
          <a:ext cx="0" cy="0"/>
          <a:chOff x="0" y="0"/>
          <a:chExt cx="0" cy="0"/>
        </a:xfrm>
      </p:grpSpPr>
      <p:pic>
        <p:nvPicPr>
          <p:cNvPr id="969" name="Google Shape;969;p18"/>
          <p:cNvPicPr preferRelativeResize="0"/>
          <p:nvPr/>
        </p:nvPicPr>
        <p:blipFill rotWithShape="1">
          <a:blip r:embed="rId2">
            <a:alphaModFix amt="66000"/>
          </a:blip>
          <a:srcRect b="0" l="0" r="0" t="0"/>
          <a:stretch/>
        </p:blipFill>
        <p:spPr>
          <a:xfrm flipH="1" rot="8456486">
            <a:off x="7252441" y="4177105"/>
            <a:ext cx="3297389" cy="2276638"/>
          </a:xfrm>
          <a:prstGeom prst="rect">
            <a:avLst/>
          </a:prstGeom>
          <a:noFill/>
          <a:ln>
            <a:noFill/>
          </a:ln>
        </p:spPr>
      </p:pic>
      <p:grpSp>
        <p:nvGrpSpPr>
          <p:cNvPr id="970" name="Google Shape;970;p18"/>
          <p:cNvGrpSpPr/>
          <p:nvPr/>
        </p:nvGrpSpPr>
        <p:grpSpPr>
          <a:xfrm rot="2700046">
            <a:off x="8023488" y="3760130"/>
            <a:ext cx="1344367" cy="1995327"/>
            <a:chOff x="272875" y="1527563"/>
            <a:chExt cx="255950" cy="455000"/>
          </a:xfrm>
        </p:grpSpPr>
        <p:sp>
          <p:nvSpPr>
            <p:cNvPr id="971" name="Google Shape;971;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06" name="Google Shape;1006;p18"/>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1007" name="Google Shape;1007;p18"/>
          <p:cNvPicPr preferRelativeResize="0"/>
          <p:nvPr/>
        </p:nvPicPr>
        <p:blipFill rotWithShape="1">
          <a:blip r:embed="rId4">
            <a:alphaModFix amt="76000"/>
          </a:blip>
          <a:srcRect b="0" l="0" r="0" t="0"/>
          <a:stretch/>
        </p:blipFill>
        <p:spPr>
          <a:xfrm rot="9663874">
            <a:off x="-3354179" y="-1777728"/>
            <a:ext cx="7605805" cy="2832382"/>
          </a:xfrm>
          <a:prstGeom prst="rect">
            <a:avLst/>
          </a:prstGeom>
          <a:noFill/>
          <a:ln>
            <a:noFill/>
          </a:ln>
        </p:spPr>
      </p:pic>
      <p:grpSp>
        <p:nvGrpSpPr>
          <p:cNvPr id="1008" name="Google Shape;1008;p18"/>
          <p:cNvGrpSpPr/>
          <p:nvPr/>
        </p:nvGrpSpPr>
        <p:grpSpPr>
          <a:xfrm rot="-7181356">
            <a:off x="474923" y="-1462434"/>
            <a:ext cx="1344356" cy="2469645"/>
            <a:chOff x="272875" y="1419395"/>
            <a:chExt cx="255950" cy="563168"/>
          </a:xfrm>
        </p:grpSpPr>
        <p:sp>
          <p:nvSpPr>
            <p:cNvPr id="1009" name="Google Shape;1009;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8"/>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8"/>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8"/>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8"/>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8"/>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8"/>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4" name="Google Shape;1044;p18"/>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8"/>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1046" name="Shape 1046"/>
        <p:cNvGrpSpPr/>
        <p:nvPr/>
      </p:nvGrpSpPr>
      <p:grpSpPr>
        <a:xfrm>
          <a:off x="0" y="0"/>
          <a:ext cx="0" cy="0"/>
          <a:chOff x="0" y="0"/>
          <a:chExt cx="0" cy="0"/>
        </a:xfrm>
      </p:grpSpPr>
      <p:pic>
        <p:nvPicPr>
          <p:cNvPr id="1047" name="Google Shape;1047;p19"/>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048" name="Google Shape;1048;p19"/>
          <p:cNvGrpSpPr/>
          <p:nvPr/>
        </p:nvGrpSpPr>
        <p:grpSpPr>
          <a:xfrm rot="-8099954">
            <a:off x="15431" y="-572435"/>
            <a:ext cx="1344367" cy="1995327"/>
            <a:chOff x="272875" y="1527563"/>
            <a:chExt cx="255950" cy="455000"/>
          </a:xfrm>
        </p:grpSpPr>
        <p:sp>
          <p:nvSpPr>
            <p:cNvPr id="1049" name="Google Shape;1049;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84" name="Google Shape;1084;p19"/>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sp>
        <p:nvSpPr>
          <p:cNvPr id="1085" name="Google Shape;1085;p19"/>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86" name="Shape 1086"/>
        <p:cNvGrpSpPr/>
        <p:nvPr/>
      </p:nvGrpSpPr>
      <p:grpSpPr>
        <a:xfrm>
          <a:off x="0" y="0"/>
          <a:ext cx="0" cy="0"/>
          <a:chOff x="0" y="0"/>
          <a:chExt cx="0" cy="0"/>
        </a:xfrm>
      </p:grpSpPr>
      <p:grpSp>
        <p:nvGrpSpPr>
          <p:cNvPr id="1087" name="Google Shape;1087;p20"/>
          <p:cNvGrpSpPr/>
          <p:nvPr/>
        </p:nvGrpSpPr>
        <p:grpSpPr>
          <a:xfrm>
            <a:off x="-1680775" y="-4224695"/>
            <a:ext cx="16179800" cy="13950337"/>
            <a:chOff x="-1680775" y="-4224695"/>
            <a:chExt cx="16179800" cy="13950337"/>
          </a:xfrm>
        </p:grpSpPr>
        <p:pic>
          <p:nvPicPr>
            <p:cNvPr id="1088" name="Google Shape;1088;p20"/>
            <p:cNvPicPr preferRelativeResize="0"/>
            <p:nvPr/>
          </p:nvPicPr>
          <p:blipFill rotWithShape="1">
            <a:blip r:embed="rId2">
              <a:alphaModFix/>
            </a:blip>
            <a:srcRect b="0" l="0" r="0" t="0"/>
            <a:stretch/>
          </p:blipFill>
          <p:spPr>
            <a:xfrm rot="-3224823">
              <a:off x="-140037" y="3490385"/>
              <a:ext cx="5882028" cy="4855725"/>
            </a:xfrm>
            <a:prstGeom prst="rect">
              <a:avLst/>
            </a:prstGeom>
            <a:noFill/>
            <a:ln>
              <a:noFill/>
            </a:ln>
          </p:spPr>
        </p:pic>
        <p:pic>
          <p:nvPicPr>
            <p:cNvPr id="1089" name="Google Shape;1089;p20"/>
            <p:cNvPicPr preferRelativeResize="0"/>
            <p:nvPr/>
          </p:nvPicPr>
          <p:blipFill rotWithShape="1">
            <a:blip r:embed="rId3">
              <a:alphaModFix amt="56000"/>
            </a:blip>
            <a:srcRect b="0" l="0" r="0" t="0"/>
            <a:stretch/>
          </p:blipFill>
          <p:spPr>
            <a:xfrm flipH="1" rot="10800000">
              <a:off x="7048980" y="-1210521"/>
              <a:ext cx="6114874" cy="5143500"/>
            </a:xfrm>
            <a:prstGeom prst="rect">
              <a:avLst/>
            </a:prstGeom>
            <a:noFill/>
            <a:ln>
              <a:noFill/>
            </a:ln>
          </p:spPr>
        </p:pic>
        <p:pic>
          <p:nvPicPr>
            <p:cNvPr id="1090" name="Google Shape;1090;p20"/>
            <p:cNvPicPr preferRelativeResize="0"/>
            <p:nvPr/>
          </p:nvPicPr>
          <p:blipFill rotWithShape="1">
            <a:blip r:embed="rId4">
              <a:alphaModFix amt="52000"/>
            </a:blip>
            <a:srcRect b="0" l="0" r="0" t="0"/>
            <a:stretch/>
          </p:blipFill>
          <p:spPr>
            <a:xfrm rot="5400000">
              <a:off x="5834261" y="-3262046"/>
              <a:ext cx="4474637" cy="5143502"/>
            </a:xfrm>
            <a:prstGeom prst="rect">
              <a:avLst/>
            </a:prstGeom>
            <a:noFill/>
            <a:ln>
              <a:noFill/>
            </a:ln>
          </p:spPr>
        </p:pic>
        <p:pic>
          <p:nvPicPr>
            <p:cNvPr id="1091" name="Google Shape;1091;p20"/>
            <p:cNvPicPr preferRelativeResize="0"/>
            <p:nvPr/>
          </p:nvPicPr>
          <p:blipFill rotWithShape="1">
            <a:blip r:embed="rId5">
              <a:alphaModFix amt="47000"/>
            </a:blip>
            <a:srcRect b="0" l="0" r="0" t="0"/>
            <a:stretch/>
          </p:blipFill>
          <p:spPr>
            <a:xfrm rot="-1342742">
              <a:off x="-977911" y="-3287812"/>
              <a:ext cx="5882021" cy="4855724"/>
            </a:xfrm>
            <a:prstGeom prst="rect">
              <a:avLst/>
            </a:prstGeom>
            <a:noFill/>
            <a:ln>
              <a:noFill/>
            </a:ln>
          </p:spPr>
        </p:pic>
        <p:pic>
          <p:nvPicPr>
            <p:cNvPr id="1092" name="Google Shape;1092;p20"/>
            <p:cNvPicPr preferRelativeResize="0"/>
            <p:nvPr/>
          </p:nvPicPr>
          <p:blipFill rotWithShape="1">
            <a:blip r:embed="rId6">
              <a:alphaModFix amt="58000"/>
            </a:blip>
            <a:srcRect b="0" l="0" r="0" t="0"/>
            <a:stretch/>
          </p:blipFill>
          <p:spPr>
            <a:xfrm rot="10599510">
              <a:off x="-546556" y="1325195"/>
              <a:ext cx="1787179" cy="4287368"/>
            </a:xfrm>
            <a:prstGeom prst="rect">
              <a:avLst/>
            </a:prstGeom>
            <a:noFill/>
            <a:ln>
              <a:noFill/>
            </a:ln>
          </p:spPr>
        </p:pic>
        <p:pic>
          <p:nvPicPr>
            <p:cNvPr id="1093" name="Google Shape;1093;p20"/>
            <p:cNvPicPr preferRelativeResize="0"/>
            <p:nvPr/>
          </p:nvPicPr>
          <p:blipFill rotWithShape="1">
            <a:blip r:embed="rId7">
              <a:alphaModFix amt="45000"/>
            </a:blip>
            <a:srcRect b="0" l="0" r="0" t="0"/>
            <a:stretch/>
          </p:blipFill>
          <p:spPr>
            <a:xfrm rot="380280">
              <a:off x="6197600" y="3797979"/>
              <a:ext cx="8158655" cy="3038274"/>
            </a:xfrm>
            <a:prstGeom prst="rect">
              <a:avLst/>
            </a:prstGeom>
            <a:noFill/>
            <a:ln>
              <a:noFill/>
            </a:ln>
          </p:spPr>
        </p:pic>
      </p:grpSp>
      <p:sp>
        <p:nvSpPr>
          <p:cNvPr id="1094" name="Google Shape;1094;p20"/>
          <p:cNvSpPr txBox="1"/>
          <p:nvPr>
            <p:ph type="title"/>
          </p:nvPr>
        </p:nvSpPr>
        <p:spPr>
          <a:xfrm>
            <a:off x="2290050" y="3076083"/>
            <a:ext cx="45639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95" name="Google Shape;1095;p20"/>
          <p:cNvSpPr txBox="1"/>
          <p:nvPr>
            <p:ph idx="1" type="subTitle"/>
          </p:nvPr>
        </p:nvSpPr>
        <p:spPr>
          <a:xfrm>
            <a:off x="1605150" y="1547033"/>
            <a:ext cx="5933700" cy="180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096" name="Google Shape;1096;p20"/>
          <p:cNvGrpSpPr/>
          <p:nvPr/>
        </p:nvGrpSpPr>
        <p:grpSpPr>
          <a:xfrm rot="5400065">
            <a:off x="8667137" y="-1129839"/>
            <a:ext cx="1344377" cy="1995312"/>
            <a:chOff x="272875" y="1527563"/>
            <a:chExt cx="255950" cy="455000"/>
          </a:xfrm>
        </p:grpSpPr>
        <p:sp>
          <p:nvSpPr>
            <p:cNvPr id="1097" name="Google Shape;1097;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2" name="Google Shape;1132;p20"/>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3"/>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200">
                <a:solidFill>
                  <a:srgbClr val="434343"/>
                </a:solidFill>
              </a:defRPr>
            </a:lvl1pPr>
            <a:lvl2pPr indent="-317500" lvl="1" marL="914400" algn="l">
              <a:lnSpc>
                <a:spcPct val="100000"/>
              </a:lnSpc>
              <a:spcBef>
                <a:spcPts val="1600"/>
              </a:spcBef>
              <a:spcAft>
                <a:spcPts val="0"/>
              </a:spcAft>
              <a:buClr>
                <a:srgbClr val="434343"/>
              </a:buClr>
              <a:buSzPts val="1400"/>
              <a:buChar char="○"/>
              <a:defRPr>
                <a:solidFill>
                  <a:srgbClr val="434343"/>
                </a:solidFill>
              </a:defRPr>
            </a:lvl2pPr>
            <a:lvl3pPr indent="-317500" lvl="2" marL="1371600" algn="l">
              <a:lnSpc>
                <a:spcPct val="100000"/>
              </a:lnSpc>
              <a:spcBef>
                <a:spcPts val="1600"/>
              </a:spcBef>
              <a:spcAft>
                <a:spcPts val="0"/>
              </a:spcAft>
              <a:buClr>
                <a:srgbClr val="434343"/>
              </a:buClr>
              <a:buSzPts val="1400"/>
              <a:buChar char="■"/>
              <a:defRPr>
                <a:solidFill>
                  <a:srgbClr val="434343"/>
                </a:solidFill>
              </a:defRPr>
            </a:lvl3pPr>
            <a:lvl4pPr indent="-317500" lvl="3" marL="1828800" algn="l">
              <a:lnSpc>
                <a:spcPct val="100000"/>
              </a:lnSpc>
              <a:spcBef>
                <a:spcPts val="1600"/>
              </a:spcBef>
              <a:spcAft>
                <a:spcPts val="0"/>
              </a:spcAft>
              <a:buClr>
                <a:srgbClr val="434343"/>
              </a:buClr>
              <a:buSzPts val="1400"/>
              <a:buChar char="●"/>
              <a:defRPr>
                <a:solidFill>
                  <a:srgbClr val="434343"/>
                </a:solidFill>
              </a:defRPr>
            </a:lvl4pPr>
            <a:lvl5pPr indent="-317500" lvl="4" marL="2286000" algn="l">
              <a:lnSpc>
                <a:spcPct val="100000"/>
              </a:lnSpc>
              <a:spcBef>
                <a:spcPts val="1600"/>
              </a:spcBef>
              <a:spcAft>
                <a:spcPts val="0"/>
              </a:spcAft>
              <a:buClr>
                <a:srgbClr val="434343"/>
              </a:buClr>
              <a:buSzPts val="1400"/>
              <a:buChar char="○"/>
              <a:defRPr>
                <a:solidFill>
                  <a:srgbClr val="434343"/>
                </a:solidFill>
              </a:defRPr>
            </a:lvl5pPr>
            <a:lvl6pPr indent="-317500" lvl="5" marL="2743200" algn="l">
              <a:lnSpc>
                <a:spcPct val="100000"/>
              </a:lnSpc>
              <a:spcBef>
                <a:spcPts val="1600"/>
              </a:spcBef>
              <a:spcAft>
                <a:spcPts val="0"/>
              </a:spcAft>
              <a:buClr>
                <a:srgbClr val="434343"/>
              </a:buClr>
              <a:buSzPts val="1400"/>
              <a:buChar char="■"/>
              <a:defRPr>
                <a:solidFill>
                  <a:srgbClr val="434343"/>
                </a:solidFill>
              </a:defRPr>
            </a:lvl6pPr>
            <a:lvl7pPr indent="-317500" lvl="6" marL="3200400" algn="l">
              <a:lnSpc>
                <a:spcPct val="100000"/>
              </a:lnSpc>
              <a:spcBef>
                <a:spcPts val="1600"/>
              </a:spcBef>
              <a:spcAft>
                <a:spcPts val="0"/>
              </a:spcAft>
              <a:buClr>
                <a:srgbClr val="434343"/>
              </a:buClr>
              <a:buSzPts val="1400"/>
              <a:buChar char="●"/>
              <a:defRPr>
                <a:solidFill>
                  <a:srgbClr val="434343"/>
                </a:solidFill>
              </a:defRPr>
            </a:lvl7pPr>
            <a:lvl8pPr indent="-317500" lvl="7" marL="3657600" algn="l">
              <a:lnSpc>
                <a:spcPct val="100000"/>
              </a:lnSpc>
              <a:spcBef>
                <a:spcPts val="1600"/>
              </a:spcBef>
              <a:spcAft>
                <a:spcPts val="0"/>
              </a:spcAft>
              <a:buClr>
                <a:srgbClr val="434343"/>
              </a:buClr>
              <a:buSzPts val="1400"/>
              <a:buChar char="○"/>
              <a:defRPr>
                <a:solidFill>
                  <a:srgbClr val="434343"/>
                </a:solidFill>
              </a:defRPr>
            </a:lvl8pPr>
            <a:lvl9pPr indent="-317500" lvl="8" marL="4114800" algn="l">
              <a:lnSpc>
                <a:spcPct val="100000"/>
              </a:lnSpc>
              <a:spcBef>
                <a:spcPts val="1600"/>
              </a:spcBef>
              <a:spcAft>
                <a:spcPts val="1600"/>
              </a:spcAft>
              <a:buClr>
                <a:srgbClr val="434343"/>
              </a:buClr>
              <a:buSzPts val="1400"/>
              <a:buChar char="■"/>
              <a:defRPr>
                <a:solidFill>
                  <a:srgbClr val="434343"/>
                </a:solidFill>
              </a:defRPr>
            </a:lvl9pPr>
          </a:lstStyle>
          <a:p/>
        </p:txBody>
      </p:sp>
      <p:pic>
        <p:nvPicPr>
          <p:cNvPr id="91" name="Google Shape;91;p3"/>
          <p:cNvPicPr preferRelativeResize="0"/>
          <p:nvPr/>
        </p:nvPicPr>
        <p:blipFill rotWithShape="1">
          <a:blip r:embed="rId2">
            <a:alphaModFix amt="66000"/>
          </a:blip>
          <a:srcRect b="0" l="0" r="0" t="0"/>
          <a:stretch/>
        </p:blipFill>
        <p:spPr>
          <a:xfrm flipH="1" rot="1326165">
            <a:off x="7658780" y="-1091242"/>
            <a:ext cx="3297389" cy="2276634"/>
          </a:xfrm>
          <a:prstGeom prst="rect">
            <a:avLst/>
          </a:prstGeom>
          <a:noFill/>
          <a:ln>
            <a:noFill/>
          </a:ln>
        </p:spPr>
      </p:pic>
      <p:pic>
        <p:nvPicPr>
          <p:cNvPr id="92" name="Google Shape;92;p3"/>
          <p:cNvPicPr preferRelativeResize="0"/>
          <p:nvPr/>
        </p:nvPicPr>
        <p:blipFill rotWithShape="1">
          <a:blip r:embed="rId3">
            <a:alphaModFix amt="67000"/>
          </a:blip>
          <a:srcRect b="0" l="0" r="0" t="0"/>
          <a:stretch/>
        </p:blipFill>
        <p:spPr>
          <a:xfrm flipH="1" rot="5400000">
            <a:off x="7116014" y="-515250"/>
            <a:ext cx="2894875" cy="2593326"/>
          </a:xfrm>
          <a:prstGeom prst="rect">
            <a:avLst/>
          </a:prstGeom>
          <a:noFill/>
          <a:ln>
            <a:noFill/>
          </a:ln>
        </p:spPr>
      </p:pic>
      <p:pic>
        <p:nvPicPr>
          <p:cNvPr id="93" name="Google Shape;93;p3"/>
          <p:cNvPicPr preferRelativeResize="0"/>
          <p:nvPr/>
        </p:nvPicPr>
        <p:blipFill rotWithShape="1">
          <a:blip r:embed="rId2">
            <a:alphaModFix amt="66000"/>
          </a:blip>
          <a:srcRect b="0" l="0" r="0" t="0"/>
          <a:stretch/>
        </p:blipFill>
        <p:spPr>
          <a:xfrm flipH="1" rot="5547182">
            <a:off x="-1959645" y="2413033"/>
            <a:ext cx="3297391" cy="2276632"/>
          </a:xfrm>
          <a:prstGeom prst="rect">
            <a:avLst/>
          </a:prstGeom>
          <a:noFill/>
          <a:ln>
            <a:noFill/>
          </a:ln>
        </p:spPr>
      </p:pic>
      <p:pic>
        <p:nvPicPr>
          <p:cNvPr id="94" name="Google Shape;94;p3"/>
          <p:cNvPicPr preferRelativeResize="0"/>
          <p:nvPr/>
        </p:nvPicPr>
        <p:blipFill rotWithShape="1">
          <a:blip r:embed="rId4">
            <a:alphaModFix amt="82000"/>
          </a:blip>
          <a:srcRect b="0" l="0" r="0" t="0"/>
          <a:stretch/>
        </p:blipFill>
        <p:spPr>
          <a:xfrm rot="7617396">
            <a:off x="7156577" y="3425249"/>
            <a:ext cx="3632874" cy="2999026"/>
          </a:xfrm>
          <a:prstGeom prst="rect">
            <a:avLst/>
          </a:prstGeom>
          <a:noFill/>
          <a:ln>
            <a:noFill/>
          </a:ln>
        </p:spPr>
      </p:pic>
      <p:grpSp>
        <p:nvGrpSpPr>
          <p:cNvPr id="95" name="Google Shape;95;p3"/>
          <p:cNvGrpSpPr/>
          <p:nvPr/>
        </p:nvGrpSpPr>
        <p:grpSpPr>
          <a:xfrm>
            <a:off x="-624370" y="1649584"/>
            <a:ext cx="1344377" cy="1995312"/>
            <a:chOff x="272875" y="1527563"/>
            <a:chExt cx="255950" cy="455000"/>
          </a:xfrm>
        </p:grpSpPr>
        <p:sp>
          <p:nvSpPr>
            <p:cNvPr id="96" name="Google Shape;96;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3"/>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133" name="Shape 1133"/>
        <p:cNvGrpSpPr/>
        <p:nvPr/>
      </p:nvGrpSpPr>
      <p:grpSpPr>
        <a:xfrm>
          <a:off x="0" y="0"/>
          <a:ext cx="0" cy="0"/>
          <a:chOff x="0" y="0"/>
          <a:chExt cx="0" cy="0"/>
        </a:xfrm>
      </p:grpSpPr>
      <p:pic>
        <p:nvPicPr>
          <p:cNvPr id="1134" name="Google Shape;1134;p21"/>
          <p:cNvPicPr preferRelativeResize="0"/>
          <p:nvPr/>
        </p:nvPicPr>
        <p:blipFill rotWithShape="1">
          <a:blip r:embed="rId2">
            <a:alphaModFix amt="66000"/>
          </a:blip>
          <a:srcRect b="0" l="0" r="0" t="0"/>
          <a:stretch/>
        </p:blipFill>
        <p:spPr>
          <a:xfrm flipH="1" rot="-2343514">
            <a:off x="-1156226" y="-1467160"/>
            <a:ext cx="3297389" cy="2276638"/>
          </a:xfrm>
          <a:prstGeom prst="rect">
            <a:avLst/>
          </a:prstGeom>
          <a:noFill/>
          <a:ln>
            <a:noFill/>
          </a:ln>
        </p:spPr>
      </p:pic>
      <p:pic>
        <p:nvPicPr>
          <p:cNvPr id="1135" name="Google Shape;1135;p21"/>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grpSp>
        <p:nvGrpSpPr>
          <p:cNvPr id="1136" name="Google Shape;1136;p21"/>
          <p:cNvGrpSpPr/>
          <p:nvPr/>
        </p:nvGrpSpPr>
        <p:grpSpPr>
          <a:xfrm rot="-8099954">
            <a:off x="25750" y="-768876"/>
            <a:ext cx="1344367" cy="1995327"/>
            <a:chOff x="272875" y="1527563"/>
            <a:chExt cx="255950" cy="455000"/>
          </a:xfrm>
        </p:grpSpPr>
        <p:sp>
          <p:nvSpPr>
            <p:cNvPr id="1137" name="Google Shape;1137;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72" name="Google Shape;1172;p21"/>
          <p:cNvPicPr preferRelativeResize="0"/>
          <p:nvPr/>
        </p:nvPicPr>
        <p:blipFill rotWithShape="1">
          <a:blip r:embed="rId3">
            <a:alphaModFix amt="74000"/>
          </a:blip>
          <a:srcRect b="0" l="0" r="0" t="0"/>
          <a:stretch/>
        </p:blipFill>
        <p:spPr>
          <a:xfrm flipH="1" rot="-6814727">
            <a:off x="7454267" y="-1182806"/>
            <a:ext cx="2894871" cy="2593322"/>
          </a:xfrm>
          <a:prstGeom prst="rect">
            <a:avLst/>
          </a:prstGeom>
          <a:noFill/>
          <a:ln>
            <a:noFill/>
          </a:ln>
        </p:spPr>
      </p:pic>
      <p:pic>
        <p:nvPicPr>
          <p:cNvPr id="1173" name="Google Shape;1173;p21"/>
          <p:cNvPicPr preferRelativeResize="0"/>
          <p:nvPr/>
        </p:nvPicPr>
        <p:blipFill rotWithShape="1">
          <a:blip r:embed="rId4">
            <a:alphaModFix amt="76000"/>
          </a:blip>
          <a:srcRect b="0" l="0" r="0" t="0"/>
          <a:stretch/>
        </p:blipFill>
        <p:spPr>
          <a:xfrm rot="-1136126">
            <a:off x="4365128" y="4231553"/>
            <a:ext cx="7605805" cy="2832382"/>
          </a:xfrm>
          <a:prstGeom prst="rect">
            <a:avLst/>
          </a:prstGeom>
          <a:noFill/>
          <a:ln>
            <a:noFill/>
          </a:ln>
        </p:spPr>
      </p:pic>
      <p:grpSp>
        <p:nvGrpSpPr>
          <p:cNvPr id="1174" name="Google Shape;1174;p21"/>
          <p:cNvGrpSpPr/>
          <p:nvPr/>
        </p:nvGrpSpPr>
        <p:grpSpPr>
          <a:xfrm rot="3618644">
            <a:off x="7686877" y="3841497"/>
            <a:ext cx="1344356" cy="2469645"/>
            <a:chOff x="272875" y="1419395"/>
            <a:chExt cx="255950" cy="563168"/>
          </a:xfrm>
        </p:grpSpPr>
        <p:sp>
          <p:nvSpPr>
            <p:cNvPr id="1175" name="Google Shape;1175;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0" name="Google Shape;1210;p21"/>
          <p:cNvSpPr txBox="1"/>
          <p:nvPr>
            <p:ph type="title"/>
          </p:nvPr>
        </p:nvSpPr>
        <p:spPr>
          <a:xfrm>
            <a:off x="720000" y="2586216"/>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11" name="Google Shape;1211;p21"/>
          <p:cNvSpPr txBox="1"/>
          <p:nvPr>
            <p:ph idx="1" type="subTitle"/>
          </p:nvPr>
        </p:nvSpPr>
        <p:spPr>
          <a:xfrm>
            <a:off x="7200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12" name="Google Shape;1212;p21"/>
          <p:cNvSpPr txBox="1"/>
          <p:nvPr>
            <p:ph idx="2" type="title"/>
          </p:nvPr>
        </p:nvSpPr>
        <p:spPr>
          <a:xfrm>
            <a:off x="3403800" y="2586216"/>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13" name="Google Shape;1213;p21"/>
          <p:cNvSpPr txBox="1"/>
          <p:nvPr>
            <p:ph idx="3" type="subTitle"/>
          </p:nvPr>
        </p:nvSpPr>
        <p:spPr>
          <a:xfrm>
            <a:off x="34038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14" name="Google Shape;1214;p21"/>
          <p:cNvSpPr txBox="1"/>
          <p:nvPr>
            <p:ph idx="4" type="title"/>
          </p:nvPr>
        </p:nvSpPr>
        <p:spPr>
          <a:xfrm>
            <a:off x="6100400" y="258620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15" name="Google Shape;1215;p21"/>
          <p:cNvSpPr txBox="1"/>
          <p:nvPr>
            <p:ph idx="5" type="subTitle"/>
          </p:nvPr>
        </p:nvSpPr>
        <p:spPr>
          <a:xfrm>
            <a:off x="6100400" y="3321129"/>
            <a:ext cx="2336400" cy="8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16" name="Google Shape;1216;p21"/>
          <p:cNvSpPr txBox="1"/>
          <p:nvPr>
            <p:ph idx="6"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217" name="Shape 1217"/>
        <p:cNvGrpSpPr/>
        <p:nvPr/>
      </p:nvGrpSpPr>
      <p:grpSpPr>
        <a:xfrm>
          <a:off x="0" y="0"/>
          <a:ext cx="0" cy="0"/>
          <a:chOff x="0" y="0"/>
          <a:chExt cx="0" cy="0"/>
        </a:xfrm>
      </p:grpSpPr>
      <p:sp>
        <p:nvSpPr>
          <p:cNvPr id="1218" name="Google Shape;1218;p22"/>
          <p:cNvSpPr txBox="1"/>
          <p:nvPr>
            <p:ph type="title"/>
          </p:nvPr>
        </p:nvSpPr>
        <p:spPr>
          <a:xfrm>
            <a:off x="1224826" y="1435461"/>
            <a:ext cx="2127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19" name="Google Shape;1219;p22"/>
          <p:cNvSpPr txBox="1"/>
          <p:nvPr>
            <p:ph idx="1" type="subTitle"/>
          </p:nvPr>
        </p:nvSpPr>
        <p:spPr>
          <a:xfrm>
            <a:off x="1224829" y="1914654"/>
            <a:ext cx="2127000" cy="9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20" name="Google Shape;1220;p22"/>
          <p:cNvSpPr txBox="1"/>
          <p:nvPr>
            <p:ph idx="2" type="title"/>
          </p:nvPr>
        </p:nvSpPr>
        <p:spPr>
          <a:xfrm>
            <a:off x="5826912" y="1435461"/>
            <a:ext cx="21270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21" name="Google Shape;1221;p22"/>
          <p:cNvSpPr txBox="1"/>
          <p:nvPr>
            <p:ph idx="3" type="subTitle"/>
          </p:nvPr>
        </p:nvSpPr>
        <p:spPr>
          <a:xfrm>
            <a:off x="5826914" y="1914654"/>
            <a:ext cx="2127000" cy="912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22" name="Google Shape;1222;p22"/>
          <p:cNvSpPr txBox="1"/>
          <p:nvPr>
            <p:ph idx="4" type="title"/>
          </p:nvPr>
        </p:nvSpPr>
        <p:spPr>
          <a:xfrm>
            <a:off x="1224826" y="2945751"/>
            <a:ext cx="2127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23" name="Google Shape;1223;p22"/>
          <p:cNvSpPr txBox="1"/>
          <p:nvPr>
            <p:ph idx="5" type="subTitle"/>
          </p:nvPr>
        </p:nvSpPr>
        <p:spPr>
          <a:xfrm>
            <a:off x="1224829" y="3473670"/>
            <a:ext cx="2127000" cy="8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24" name="Google Shape;1224;p22"/>
          <p:cNvSpPr txBox="1"/>
          <p:nvPr>
            <p:ph idx="6" type="title"/>
          </p:nvPr>
        </p:nvSpPr>
        <p:spPr>
          <a:xfrm>
            <a:off x="5826864" y="2945751"/>
            <a:ext cx="21270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25" name="Google Shape;1225;p22"/>
          <p:cNvSpPr txBox="1"/>
          <p:nvPr>
            <p:ph idx="7" type="subTitle"/>
          </p:nvPr>
        </p:nvSpPr>
        <p:spPr>
          <a:xfrm>
            <a:off x="5826914" y="3473670"/>
            <a:ext cx="2127000" cy="841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1226" name="Google Shape;1226;p22"/>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227" name="Google Shape;1227;p22"/>
          <p:cNvGrpSpPr/>
          <p:nvPr/>
        </p:nvGrpSpPr>
        <p:grpSpPr>
          <a:xfrm rot="-8099954">
            <a:off x="15431" y="-572435"/>
            <a:ext cx="1344367" cy="1995327"/>
            <a:chOff x="272875" y="1527563"/>
            <a:chExt cx="255950" cy="455000"/>
          </a:xfrm>
        </p:grpSpPr>
        <p:sp>
          <p:nvSpPr>
            <p:cNvPr id="1228" name="Google Shape;1228;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63" name="Google Shape;1263;p22"/>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1264" name="Google Shape;1264;p22"/>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1265" name="Google Shape;1265;p22"/>
          <p:cNvGrpSpPr/>
          <p:nvPr/>
        </p:nvGrpSpPr>
        <p:grpSpPr>
          <a:xfrm flipH="1">
            <a:off x="-624375" y="3487614"/>
            <a:ext cx="1344377" cy="2469659"/>
            <a:chOff x="272875" y="1419395"/>
            <a:chExt cx="255950" cy="563168"/>
          </a:xfrm>
        </p:grpSpPr>
        <p:sp>
          <p:nvSpPr>
            <p:cNvPr id="1266" name="Google Shape;1266;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1" name="Google Shape;1301;p22"/>
          <p:cNvSpPr txBox="1"/>
          <p:nvPr>
            <p:ph idx="8"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302" name="Google Shape;1302;p22"/>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303" name="Shape 1303"/>
        <p:cNvGrpSpPr/>
        <p:nvPr/>
      </p:nvGrpSpPr>
      <p:grpSpPr>
        <a:xfrm>
          <a:off x="0" y="0"/>
          <a:ext cx="0" cy="0"/>
          <a:chOff x="0" y="0"/>
          <a:chExt cx="0" cy="0"/>
        </a:xfrm>
      </p:grpSpPr>
      <p:sp>
        <p:nvSpPr>
          <p:cNvPr id="1304" name="Google Shape;1304;p23"/>
          <p:cNvSpPr txBox="1"/>
          <p:nvPr>
            <p:ph type="title"/>
          </p:nvPr>
        </p:nvSpPr>
        <p:spPr>
          <a:xfrm>
            <a:off x="1698617" y="1400049"/>
            <a:ext cx="286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05" name="Google Shape;1305;p23"/>
          <p:cNvSpPr txBox="1"/>
          <p:nvPr>
            <p:ph idx="1" type="subTitle"/>
          </p:nvPr>
        </p:nvSpPr>
        <p:spPr>
          <a:xfrm>
            <a:off x="1698617" y="2015470"/>
            <a:ext cx="2867100" cy="9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06" name="Google Shape;1306;p23"/>
          <p:cNvSpPr txBox="1"/>
          <p:nvPr>
            <p:ph idx="2" type="title"/>
          </p:nvPr>
        </p:nvSpPr>
        <p:spPr>
          <a:xfrm flipH="1">
            <a:off x="4593236" y="1400049"/>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07" name="Google Shape;1307;p23"/>
          <p:cNvSpPr txBox="1"/>
          <p:nvPr>
            <p:ph idx="3" type="subTitle"/>
          </p:nvPr>
        </p:nvSpPr>
        <p:spPr>
          <a:xfrm>
            <a:off x="4593236" y="2015470"/>
            <a:ext cx="2867100" cy="912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08" name="Google Shape;1308;p23"/>
          <p:cNvSpPr txBox="1"/>
          <p:nvPr>
            <p:ph idx="4" type="title"/>
          </p:nvPr>
        </p:nvSpPr>
        <p:spPr>
          <a:xfrm>
            <a:off x="1698617" y="3004407"/>
            <a:ext cx="286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09" name="Google Shape;1309;p23"/>
          <p:cNvSpPr txBox="1"/>
          <p:nvPr>
            <p:ph idx="5" type="subTitle"/>
          </p:nvPr>
        </p:nvSpPr>
        <p:spPr>
          <a:xfrm>
            <a:off x="1698617" y="3619626"/>
            <a:ext cx="2867100" cy="9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10" name="Google Shape;1310;p23"/>
          <p:cNvSpPr txBox="1"/>
          <p:nvPr>
            <p:ph idx="6" type="title"/>
          </p:nvPr>
        </p:nvSpPr>
        <p:spPr>
          <a:xfrm flipH="1">
            <a:off x="4593236" y="3004407"/>
            <a:ext cx="28671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11" name="Google Shape;1311;p23"/>
          <p:cNvSpPr txBox="1"/>
          <p:nvPr>
            <p:ph idx="7" type="subTitle"/>
          </p:nvPr>
        </p:nvSpPr>
        <p:spPr>
          <a:xfrm>
            <a:off x="4593236" y="3619626"/>
            <a:ext cx="2867100" cy="912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1312" name="Google Shape;1312;p23"/>
          <p:cNvPicPr preferRelativeResize="0"/>
          <p:nvPr/>
        </p:nvPicPr>
        <p:blipFill rotWithShape="1">
          <a:blip r:embed="rId2">
            <a:alphaModFix amt="47000"/>
          </a:blip>
          <a:srcRect b="0" l="0" r="0" t="0"/>
          <a:stretch/>
        </p:blipFill>
        <p:spPr>
          <a:xfrm rot="1331770">
            <a:off x="-1977764" y="3821949"/>
            <a:ext cx="2989902" cy="2468226"/>
          </a:xfrm>
          <a:prstGeom prst="rect">
            <a:avLst/>
          </a:prstGeom>
          <a:noFill/>
          <a:ln>
            <a:noFill/>
          </a:ln>
        </p:spPr>
      </p:pic>
      <p:grpSp>
        <p:nvGrpSpPr>
          <p:cNvPr id="1313" name="Google Shape;1313;p23"/>
          <p:cNvGrpSpPr/>
          <p:nvPr/>
        </p:nvGrpSpPr>
        <p:grpSpPr>
          <a:xfrm rot="-987768">
            <a:off x="-733895" y="3875634"/>
            <a:ext cx="1344359" cy="1995308"/>
            <a:chOff x="272875" y="1527563"/>
            <a:chExt cx="255950" cy="455000"/>
          </a:xfrm>
        </p:grpSpPr>
        <p:sp>
          <p:nvSpPr>
            <p:cNvPr id="1314" name="Google Shape;131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49" name="Google Shape;1349;p23"/>
          <p:cNvPicPr preferRelativeResize="0"/>
          <p:nvPr/>
        </p:nvPicPr>
        <p:blipFill rotWithShape="1">
          <a:blip r:embed="rId3">
            <a:alphaModFix amt="74000"/>
          </a:blip>
          <a:srcRect b="0" l="0" r="0" t="0"/>
          <a:stretch/>
        </p:blipFill>
        <p:spPr>
          <a:xfrm flipH="1">
            <a:off x="7809444" y="4139664"/>
            <a:ext cx="2894870" cy="2593321"/>
          </a:xfrm>
          <a:prstGeom prst="rect">
            <a:avLst/>
          </a:prstGeom>
          <a:noFill/>
          <a:ln>
            <a:noFill/>
          </a:ln>
        </p:spPr>
      </p:pic>
      <p:pic>
        <p:nvPicPr>
          <p:cNvPr id="1350" name="Google Shape;1350;p23"/>
          <p:cNvPicPr preferRelativeResize="0"/>
          <p:nvPr/>
        </p:nvPicPr>
        <p:blipFill rotWithShape="1">
          <a:blip r:embed="rId4">
            <a:alphaModFix amt="62000"/>
          </a:blip>
          <a:srcRect b="0" l="0" r="0" t="0"/>
          <a:stretch/>
        </p:blipFill>
        <p:spPr>
          <a:xfrm flipH="1" rot="9368145">
            <a:off x="-1509155" y="-1246007"/>
            <a:ext cx="2894870" cy="2593321"/>
          </a:xfrm>
          <a:prstGeom prst="rect">
            <a:avLst/>
          </a:prstGeom>
          <a:noFill/>
          <a:ln>
            <a:noFill/>
          </a:ln>
        </p:spPr>
      </p:pic>
      <p:grpSp>
        <p:nvGrpSpPr>
          <p:cNvPr id="1351" name="Google Shape;1351;p23"/>
          <p:cNvGrpSpPr/>
          <p:nvPr/>
        </p:nvGrpSpPr>
        <p:grpSpPr>
          <a:xfrm rot="5400065">
            <a:off x="8667137" y="-1129839"/>
            <a:ext cx="1344377" cy="1995312"/>
            <a:chOff x="272875" y="1527563"/>
            <a:chExt cx="255950" cy="455000"/>
          </a:xfrm>
        </p:grpSpPr>
        <p:sp>
          <p:nvSpPr>
            <p:cNvPr id="1352" name="Google Shape;1352;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7" name="Google Shape;1387;p23"/>
          <p:cNvPicPr preferRelativeResize="0"/>
          <p:nvPr/>
        </p:nvPicPr>
        <p:blipFill rotWithShape="1">
          <a:blip r:embed="rId2">
            <a:alphaModFix amt="47000"/>
          </a:blip>
          <a:srcRect b="0" l="0" r="0" t="0"/>
          <a:stretch/>
        </p:blipFill>
        <p:spPr>
          <a:xfrm rot="-10643014">
            <a:off x="7943421" y="-1509312"/>
            <a:ext cx="2989903" cy="2468227"/>
          </a:xfrm>
          <a:prstGeom prst="rect">
            <a:avLst/>
          </a:prstGeom>
          <a:noFill/>
          <a:ln>
            <a:noFill/>
          </a:ln>
        </p:spPr>
      </p:pic>
      <p:sp>
        <p:nvSpPr>
          <p:cNvPr id="1388" name="Google Shape;1388;p23"/>
          <p:cNvSpPr txBox="1"/>
          <p:nvPr>
            <p:ph idx="8"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389" name="Google Shape;1389;p23"/>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390" name="Shape 1390"/>
        <p:cNvGrpSpPr/>
        <p:nvPr/>
      </p:nvGrpSpPr>
      <p:grpSpPr>
        <a:xfrm>
          <a:off x="0" y="0"/>
          <a:ext cx="0" cy="0"/>
          <a:chOff x="0" y="0"/>
          <a:chExt cx="0" cy="0"/>
        </a:xfrm>
      </p:grpSpPr>
      <p:pic>
        <p:nvPicPr>
          <p:cNvPr id="1391" name="Google Shape;1391;p24"/>
          <p:cNvPicPr preferRelativeResize="0"/>
          <p:nvPr/>
        </p:nvPicPr>
        <p:blipFill rotWithShape="1">
          <a:blip r:embed="rId2">
            <a:alphaModFix amt="66000"/>
          </a:blip>
          <a:srcRect b="0" l="0" r="0" t="0"/>
          <a:stretch/>
        </p:blipFill>
        <p:spPr>
          <a:xfrm flipH="1" rot="-2343514">
            <a:off x="-1156226" y="-1467160"/>
            <a:ext cx="3297389" cy="2276638"/>
          </a:xfrm>
          <a:prstGeom prst="rect">
            <a:avLst/>
          </a:prstGeom>
          <a:noFill/>
          <a:ln>
            <a:noFill/>
          </a:ln>
        </p:spPr>
      </p:pic>
      <p:pic>
        <p:nvPicPr>
          <p:cNvPr id="1392" name="Google Shape;1392;p24"/>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grpSp>
        <p:nvGrpSpPr>
          <p:cNvPr id="1393" name="Google Shape;1393;p24"/>
          <p:cNvGrpSpPr/>
          <p:nvPr/>
        </p:nvGrpSpPr>
        <p:grpSpPr>
          <a:xfrm rot="-8099954">
            <a:off x="25750" y="-768876"/>
            <a:ext cx="1344367" cy="1995327"/>
            <a:chOff x="272875" y="1527563"/>
            <a:chExt cx="255950" cy="455000"/>
          </a:xfrm>
        </p:grpSpPr>
        <p:sp>
          <p:nvSpPr>
            <p:cNvPr id="1394" name="Google Shape;139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29" name="Google Shape;1429;p24"/>
          <p:cNvPicPr preferRelativeResize="0"/>
          <p:nvPr/>
        </p:nvPicPr>
        <p:blipFill rotWithShape="1">
          <a:blip r:embed="rId3">
            <a:alphaModFix amt="74000"/>
          </a:blip>
          <a:srcRect b="0" l="0" r="0" t="0"/>
          <a:stretch/>
        </p:blipFill>
        <p:spPr>
          <a:xfrm flipH="1" rot="-6814727">
            <a:off x="7454267" y="-1182806"/>
            <a:ext cx="2894871" cy="2593322"/>
          </a:xfrm>
          <a:prstGeom prst="rect">
            <a:avLst/>
          </a:prstGeom>
          <a:noFill/>
          <a:ln>
            <a:noFill/>
          </a:ln>
        </p:spPr>
      </p:pic>
      <p:pic>
        <p:nvPicPr>
          <p:cNvPr id="1430" name="Google Shape;1430;p24"/>
          <p:cNvPicPr preferRelativeResize="0"/>
          <p:nvPr/>
        </p:nvPicPr>
        <p:blipFill rotWithShape="1">
          <a:blip r:embed="rId4">
            <a:alphaModFix amt="76000"/>
          </a:blip>
          <a:srcRect b="0" l="0" r="0" t="0"/>
          <a:stretch/>
        </p:blipFill>
        <p:spPr>
          <a:xfrm rot="-1136126">
            <a:off x="4365128" y="4231553"/>
            <a:ext cx="7605805" cy="2832382"/>
          </a:xfrm>
          <a:prstGeom prst="rect">
            <a:avLst/>
          </a:prstGeom>
          <a:noFill/>
          <a:ln>
            <a:noFill/>
          </a:ln>
        </p:spPr>
      </p:pic>
      <p:grpSp>
        <p:nvGrpSpPr>
          <p:cNvPr id="1431" name="Google Shape;1431;p24"/>
          <p:cNvGrpSpPr/>
          <p:nvPr/>
        </p:nvGrpSpPr>
        <p:grpSpPr>
          <a:xfrm rot="3618644">
            <a:off x="7686877" y="3841497"/>
            <a:ext cx="1344356" cy="2469645"/>
            <a:chOff x="272875" y="1419395"/>
            <a:chExt cx="255950" cy="563168"/>
          </a:xfrm>
        </p:grpSpPr>
        <p:sp>
          <p:nvSpPr>
            <p:cNvPr id="1432" name="Google Shape;1432;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4"/>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4"/>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4"/>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4"/>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4"/>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4"/>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7" name="Google Shape;1467;p24"/>
          <p:cNvSpPr txBox="1"/>
          <p:nvPr>
            <p:ph type="title"/>
          </p:nvPr>
        </p:nvSpPr>
        <p:spPr>
          <a:xfrm>
            <a:off x="730325"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68" name="Google Shape;1468;p24"/>
          <p:cNvSpPr txBox="1"/>
          <p:nvPr>
            <p:ph idx="1" type="subTitle"/>
          </p:nvPr>
        </p:nvSpPr>
        <p:spPr>
          <a:xfrm>
            <a:off x="730325"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69" name="Google Shape;1469;p24"/>
          <p:cNvSpPr txBox="1"/>
          <p:nvPr>
            <p:ph idx="2" type="title"/>
          </p:nvPr>
        </p:nvSpPr>
        <p:spPr>
          <a:xfrm>
            <a:off x="3405326"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70" name="Google Shape;1470;p24"/>
          <p:cNvSpPr txBox="1"/>
          <p:nvPr>
            <p:ph idx="3" type="subTitle"/>
          </p:nvPr>
        </p:nvSpPr>
        <p:spPr>
          <a:xfrm>
            <a:off x="3405326"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71" name="Google Shape;1471;p24"/>
          <p:cNvSpPr txBox="1"/>
          <p:nvPr>
            <p:ph idx="4" type="title"/>
          </p:nvPr>
        </p:nvSpPr>
        <p:spPr>
          <a:xfrm>
            <a:off x="6076283" y="3530302"/>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72" name="Google Shape;1472;p24"/>
          <p:cNvSpPr txBox="1"/>
          <p:nvPr>
            <p:ph idx="5" type="subTitle"/>
          </p:nvPr>
        </p:nvSpPr>
        <p:spPr>
          <a:xfrm>
            <a:off x="6076283" y="3915850"/>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73" name="Google Shape;1473;p24"/>
          <p:cNvSpPr txBox="1"/>
          <p:nvPr>
            <p:ph idx="6"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474" name="Google Shape;1474;p24"/>
          <p:cNvSpPr txBox="1"/>
          <p:nvPr>
            <p:ph idx="7" type="title"/>
          </p:nvPr>
        </p:nvSpPr>
        <p:spPr>
          <a:xfrm>
            <a:off x="730325"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75" name="Google Shape;1475;p24"/>
          <p:cNvSpPr txBox="1"/>
          <p:nvPr>
            <p:ph idx="8" type="subTitle"/>
          </p:nvPr>
        </p:nvSpPr>
        <p:spPr>
          <a:xfrm>
            <a:off x="730325"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76" name="Google Shape;1476;p24"/>
          <p:cNvSpPr txBox="1"/>
          <p:nvPr>
            <p:ph idx="9" type="title"/>
          </p:nvPr>
        </p:nvSpPr>
        <p:spPr>
          <a:xfrm>
            <a:off x="3405326"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77" name="Google Shape;1477;p24"/>
          <p:cNvSpPr txBox="1"/>
          <p:nvPr>
            <p:ph idx="13" type="subTitle"/>
          </p:nvPr>
        </p:nvSpPr>
        <p:spPr>
          <a:xfrm>
            <a:off x="3405326"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78" name="Google Shape;1478;p24"/>
          <p:cNvSpPr txBox="1"/>
          <p:nvPr>
            <p:ph idx="14" type="title"/>
          </p:nvPr>
        </p:nvSpPr>
        <p:spPr>
          <a:xfrm>
            <a:off x="6076283" y="1813595"/>
            <a:ext cx="2336400" cy="4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79" name="Google Shape;1479;p24"/>
          <p:cNvSpPr txBox="1"/>
          <p:nvPr>
            <p:ph idx="15" type="subTitle"/>
          </p:nvPr>
        </p:nvSpPr>
        <p:spPr>
          <a:xfrm>
            <a:off x="6076283" y="2195913"/>
            <a:ext cx="2336400" cy="76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480" name="Shape 1480"/>
        <p:cNvGrpSpPr/>
        <p:nvPr/>
      </p:nvGrpSpPr>
      <p:grpSpPr>
        <a:xfrm>
          <a:off x="0" y="0"/>
          <a:ext cx="0" cy="0"/>
          <a:chOff x="0" y="0"/>
          <a:chExt cx="0" cy="0"/>
        </a:xfrm>
      </p:grpSpPr>
      <p:pic>
        <p:nvPicPr>
          <p:cNvPr id="1481" name="Google Shape;1481;p25"/>
          <p:cNvPicPr preferRelativeResize="0"/>
          <p:nvPr/>
        </p:nvPicPr>
        <p:blipFill rotWithShape="1">
          <a:blip r:embed="rId2">
            <a:alphaModFix amt="66000"/>
          </a:blip>
          <a:srcRect b="0" l="0" r="0" t="0"/>
          <a:stretch/>
        </p:blipFill>
        <p:spPr>
          <a:xfrm flipH="1" rot="-2343514">
            <a:off x="-1641553" y="-1719908"/>
            <a:ext cx="3297389" cy="2276638"/>
          </a:xfrm>
          <a:prstGeom prst="rect">
            <a:avLst/>
          </a:prstGeom>
          <a:noFill/>
          <a:ln>
            <a:noFill/>
          </a:ln>
        </p:spPr>
      </p:pic>
      <p:grpSp>
        <p:nvGrpSpPr>
          <p:cNvPr id="1482" name="Google Shape;1482;p25"/>
          <p:cNvGrpSpPr/>
          <p:nvPr/>
        </p:nvGrpSpPr>
        <p:grpSpPr>
          <a:xfrm rot="-8099954">
            <a:off x="-459577" y="-1021623"/>
            <a:ext cx="1344367" cy="1995327"/>
            <a:chOff x="272875" y="1527563"/>
            <a:chExt cx="255950" cy="455000"/>
          </a:xfrm>
        </p:grpSpPr>
        <p:sp>
          <p:nvSpPr>
            <p:cNvPr id="1483" name="Google Shape;1483;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18" name="Google Shape;1518;p25"/>
          <p:cNvPicPr preferRelativeResize="0"/>
          <p:nvPr/>
        </p:nvPicPr>
        <p:blipFill rotWithShape="1">
          <a:blip r:embed="rId3">
            <a:alphaModFix amt="74000"/>
          </a:blip>
          <a:srcRect b="0" l="0" r="0" t="0"/>
          <a:stretch/>
        </p:blipFill>
        <p:spPr>
          <a:xfrm flipH="1" rot="4990199">
            <a:off x="-1127360" y="4108621"/>
            <a:ext cx="2894870" cy="2593321"/>
          </a:xfrm>
          <a:prstGeom prst="rect">
            <a:avLst/>
          </a:prstGeom>
          <a:noFill/>
          <a:ln>
            <a:noFill/>
          </a:ln>
        </p:spPr>
      </p:pic>
      <p:pic>
        <p:nvPicPr>
          <p:cNvPr id="1519" name="Google Shape;1519;p25"/>
          <p:cNvPicPr preferRelativeResize="0"/>
          <p:nvPr/>
        </p:nvPicPr>
        <p:blipFill rotWithShape="1">
          <a:blip r:embed="rId4">
            <a:alphaModFix amt="74000"/>
          </a:blip>
          <a:srcRect b="0" l="0" r="0" t="0"/>
          <a:stretch/>
        </p:blipFill>
        <p:spPr>
          <a:xfrm flipH="1" rot="4990199">
            <a:off x="7307615" y="-922016"/>
            <a:ext cx="2894870" cy="2593321"/>
          </a:xfrm>
          <a:prstGeom prst="rect">
            <a:avLst/>
          </a:prstGeom>
          <a:noFill/>
          <a:ln>
            <a:noFill/>
          </a:ln>
        </p:spPr>
      </p:pic>
      <p:sp>
        <p:nvSpPr>
          <p:cNvPr id="1520" name="Google Shape;1520;p2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521" name="Google Shape;1521;p25"/>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2" name="Google Shape;1522;p25"/>
          <p:cNvPicPr preferRelativeResize="0"/>
          <p:nvPr/>
        </p:nvPicPr>
        <p:blipFill rotWithShape="1">
          <a:blip r:embed="rId2">
            <a:alphaModFix amt="66000"/>
          </a:blip>
          <a:srcRect b="0" l="0" r="0" t="0"/>
          <a:stretch/>
        </p:blipFill>
        <p:spPr>
          <a:xfrm flipH="1" rot="-2343514">
            <a:off x="7272347" y="3430567"/>
            <a:ext cx="3297389" cy="2276638"/>
          </a:xfrm>
          <a:prstGeom prst="rect">
            <a:avLst/>
          </a:prstGeom>
          <a:noFill/>
          <a:ln>
            <a:noFill/>
          </a:ln>
        </p:spPr>
      </p:pic>
      <p:grpSp>
        <p:nvGrpSpPr>
          <p:cNvPr id="1523" name="Google Shape;1523;p25"/>
          <p:cNvGrpSpPr/>
          <p:nvPr/>
        </p:nvGrpSpPr>
        <p:grpSpPr>
          <a:xfrm rot="-8099954">
            <a:off x="8454323" y="4128852"/>
            <a:ext cx="1344367" cy="1995327"/>
            <a:chOff x="272875" y="1527563"/>
            <a:chExt cx="255950" cy="455000"/>
          </a:xfrm>
        </p:grpSpPr>
        <p:sp>
          <p:nvSpPr>
            <p:cNvPr id="1524" name="Google Shape;1524;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559" name="Shape 1559"/>
        <p:cNvGrpSpPr/>
        <p:nvPr/>
      </p:nvGrpSpPr>
      <p:grpSpPr>
        <a:xfrm>
          <a:off x="0" y="0"/>
          <a:ext cx="0" cy="0"/>
          <a:chOff x="0" y="0"/>
          <a:chExt cx="0" cy="0"/>
        </a:xfrm>
      </p:grpSpPr>
      <p:sp>
        <p:nvSpPr>
          <p:cNvPr id="1560" name="Google Shape;1560;p26"/>
          <p:cNvSpPr txBox="1"/>
          <p:nvPr>
            <p:ph type="title"/>
          </p:nvPr>
        </p:nvSpPr>
        <p:spPr>
          <a:xfrm>
            <a:off x="3040947" y="1992075"/>
            <a:ext cx="11358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561" name="Google Shape;1561;p26"/>
          <p:cNvSpPr txBox="1"/>
          <p:nvPr>
            <p:ph idx="1" type="subTitle"/>
          </p:nvPr>
        </p:nvSpPr>
        <p:spPr>
          <a:xfrm>
            <a:off x="4570802" y="3295975"/>
            <a:ext cx="19134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62" name="Google Shape;1562;p26"/>
          <p:cNvSpPr txBox="1"/>
          <p:nvPr>
            <p:ph idx="2" type="title"/>
          </p:nvPr>
        </p:nvSpPr>
        <p:spPr>
          <a:xfrm>
            <a:off x="4959602" y="1992075"/>
            <a:ext cx="11358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563" name="Google Shape;1563;p26"/>
          <p:cNvSpPr txBox="1"/>
          <p:nvPr>
            <p:ph idx="3" type="subTitle"/>
          </p:nvPr>
        </p:nvSpPr>
        <p:spPr>
          <a:xfrm>
            <a:off x="2645697" y="3295975"/>
            <a:ext cx="19263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64" name="Google Shape;1564;p26"/>
          <p:cNvSpPr txBox="1"/>
          <p:nvPr>
            <p:ph idx="4" type="title"/>
          </p:nvPr>
        </p:nvSpPr>
        <p:spPr>
          <a:xfrm>
            <a:off x="6926450" y="1992075"/>
            <a:ext cx="1083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565" name="Google Shape;1565;p26"/>
          <p:cNvSpPr txBox="1"/>
          <p:nvPr>
            <p:ph idx="5" type="subTitle"/>
          </p:nvPr>
        </p:nvSpPr>
        <p:spPr>
          <a:xfrm>
            <a:off x="6507950" y="3295975"/>
            <a:ext cx="19200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66" name="Google Shape;1566;p26"/>
          <p:cNvSpPr txBox="1"/>
          <p:nvPr>
            <p:ph idx="6" type="title"/>
          </p:nvPr>
        </p:nvSpPr>
        <p:spPr>
          <a:xfrm>
            <a:off x="1146160" y="1992075"/>
            <a:ext cx="1083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567" name="Google Shape;1567;p26"/>
          <p:cNvSpPr txBox="1"/>
          <p:nvPr>
            <p:ph idx="7" type="subTitle"/>
          </p:nvPr>
        </p:nvSpPr>
        <p:spPr>
          <a:xfrm>
            <a:off x="724510" y="3295975"/>
            <a:ext cx="1926300" cy="44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68" name="Google Shape;1568;p26"/>
          <p:cNvSpPr txBox="1"/>
          <p:nvPr>
            <p:ph idx="8" type="subTitle"/>
          </p:nvPr>
        </p:nvSpPr>
        <p:spPr>
          <a:xfrm>
            <a:off x="722260"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69" name="Google Shape;1569;p26"/>
          <p:cNvSpPr txBox="1"/>
          <p:nvPr>
            <p:ph idx="9" type="subTitle"/>
          </p:nvPr>
        </p:nvSpPr>
        <p:spPr>
          <a:xfrm>
            <a:off x="2643447"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70" name="Google Shape;1570;p26"/>
          <p:cNvSpPr txBox="1"/>
          <p:nvPr>
            <p:ph idx="13" type="subTitle"/>
          </p:nvPr>
        </p:nvSpPr>
        <p:spPr>
          <a:xfrm>
            <a:off x="4562102" y="3632696"/>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71" name="Google Shape;1571;p26"/>
          <p:cNvSpPr txBox="1"/>
          <p:nvPr>
            <p:ph idx="14" type="subTitle"/>
          </p:nvPr>
        </p:nvSpPr>
        <p:spPr>
          <a:xfrm>
            <a:off x="6502550" y="3632700"/>
            <a:ext cx="1930800" cy="806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1572" name="Google Shape;1572;p26"/>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573" name="Google Shape;1573;p26"/>
          <p:cNvGrpSpPr/>
          <p:nvPr/>
        </p:nvGrpSpPr>
        <p:grpSpPr>
          <a:xfrm rot="-987768">
            <a:off x="7751817" y="-266278"/>
            <a:ext cx="1344359" cy="1995308"/>
            <a:chOff x="272875" y="1527563"/>
            <a:chExt cx="255950" cy="455000"/>
          </a:xfrm>
        </p:grpSpPr>
        <p:sp>
          <p:nvSpPr>
            <p:cNvPr id="1574" name="Google Shape;1574;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09" name="Google Shape;1609;p26"/>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610" name="Google Shape;1610;p26"/>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611" name="Google Shape;1611;p26"/>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6"/>
          <p:cNvSpPr txBox="1"/>
          <p:nvPr>
            <p:ph idx="15"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613" name="Shape 1613"/>
        <p:cNvGrpSpPr/>
        <p:nvPr/>
      </p:nvGrpSpPr>
      <p:grpSpPr>
        <a:xfrm>
          <a:off x="0" y="0"/>
          <a:ext cx="0" cy="0"/>
          <a:chOff x="0" y="0"/>
          <a:chExt cx="0" cy="0"/>
        </a:xfrm>
      </p:grpSpPr>
      <p:sp>
        <p:nvSpPr>
          <p:cNvPr id="1614" name="Google Shape;1614;p27"/>
          <p:cNvSpPr txBox="1"/>
          <p:nvPr>
            <p:ph idx="1" type="subTitle"/>
          </p:nvPr>
        </p:nvSpPr>
        <p:spPr>
          <a:xfrm>
            <a:off x="671450" y="2555700"/>
            <a:ext cx="3566700" cy="116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615" name="Google Shape;1615;p27"/>
          <p:cNvSpPr txBox="1"/>
          <p:nvPr>
            <p:ph type="ctrTitle"/>
          </p:nvPr>
        </p:nvSpPr>
        <p:spPr>
          <a:xfrm>
            <a:off x="671450" y="1875052"/>
            <a:ext cx="2604300" cy="57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pic>
        <p:nvPicPr>
          <p:cNvPr id="1616" name="Google Shape;1616;p27"/>
          <p:cNvPicPr preferRelativeResize="0"/>
          <p:nvPr/>
        </p:nvPicPr>
        <p:blipFill rotWithShape="1">
          <a:blip r:embed="rId2">
            <a:alphaModFix amt="64000"/>
          </a:blip>
          <a:srcRect b="0" l="0" r="0" t="0"/>
          <a:stretch/>
        </p:blipFill>
        <p:spPr>
          <a:xfrm rot="5400000">
            <a:off x="6963311" y="-630813"/>
            <a:ext cx="3592176" cy="3021600"/>
          </a:xfrm>
          <a:prstGeom prst="rect">
            <a:avLst/>
          </a:prstGeom>
          <a:noFill/>
          <a:ln>
            <a:noFill/>
          </a:ln>
        </p:spPr>
      </p:pic>
      <p:pic>
        <p:nvPicPr>
          <p:cNvPr id="1617" name="Google Shape;1617;p27"/>
          <p:cNvPicPr preferRelativeResize="0"/>
          <p:nvPr/>
        </p:nvPicPr>
        <p:blipFill rotWithShape="1">
          <a:blip r:embed="rId3">
            <a:alphaModFix amt="66000"/>
          </a:blip>
          <a:srcRect b="0" l="0" r="0" t="0"/>
          <a:stretch/>
        </p:blipFill>
        <p:spPr>
          <a:xfrm flipH="1" rot="1326165">
            <a:off x="-191445" y="4128883"/>
            <a:ext cx="3297389" cy="2276634"/>
          </a:xfrm>
          <a:prstGeom prst="rect">
            <a:avLst/>
          </a:prstGeom>
          <a:noFill/>
          <a:ln>
            <a:noFill/>
          </a:ln>
        </p:spPr>
      </p:pic>
      <p:grpSp>
        <p:nvGrpSpPr>
          <p:cNvPr id="1618" name="Google Shape;1618;p27"/>
          <p:cNvGrpSpPr/>
          <p:nvPr/>
        </p:nvGrpSpPr>
        <p:grpSpPr>
          <a:xfrm rot="-2700000">
            <a:off x="8026513" y="-183341"/>
            <a:ext cx="1344349" cy="1995327"/>
            <a:chOff x="272875" y="1527563"/>
            <a:chExt cx="255950" cy="455000"/>
          </a:xfrm>
        </p:grpSpPr>
        <p:sp>
          <p:nvSpPr>
            <p:cNvPr id="1619" name="Google Shape;161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4" name="Google Shape;1654;p27"/>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5" name="Google Shape;1655;p27"/>
          <p:cNvPicPr preferRelativeResize="0"/>
          <p:nvPr/>
        </p:nvPicPr>
        <p:blipFill rotWithShape="1">
          <a:blip r:embed="rId4">
            <a:alphaModFix amt="74000"/>
          </a:blip>
          <a:srcRect b="0" l="0" r="0" t="0"/>
          <a:stretch/>
        </p:blipFill>
        <p:spPr>
          <a:xfrm rot="7675040">
            <a:off x="2669916" y="-1516164"/>
            <a:ext cx="2894877" cy="2593327"/>
          </a:xfrm>
          <a:prstGeom prst="rect">
            <a:avLst/>
          </a:prstGeom>
          <a:noFill/>
          <a:ln>
            <a:noFill/>
          </a:ln>
        </p:spPr>
      </p:pic>
      <p:pic>
        <p:nvPicPr>
          <p:cNvPr id="1656" name="Google Shape;1656;p27"/>
          <p:cNvPicPr preferRelativeResize="0"/>
          <p:nvPr/>
        </p:nvPicPr>
        <p:blipFill rotWithShape="1">
          <a:blip r:embed="rId5">
            <a:alphaModFix amt="74000"/>
          </a:blip>
          <a:srcRect b="0" l="0" r="0" t="0"/>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657" name="Shape 1657"/>
        <p:cNvGrpSpPr/>
        <p:nvPr/>
      </p:nvGrpSpPr>
      <p:grpSpPr>
        <a:xfrm>
          <a:off x="0" y="0"/>
          <a:ext cx="0" cy="0"/>
          <a:chOff x="0" y="0"/>
          <a:chExt cx="0" cy="0"/>
        </a:xfrm>
      </p:grpSpPr>
      <p:sp>
        <p:nvSpPr>
          <p:cNvPr id="1658" name="Google Shape;1658;p28"/>
          <p:cNvSpPr txBox="1"/>
          <p:nvPr>
            <p:ph idx="1" type="subTitle"/>
          </p:nvPr>
        </p:nvSpPr>
        <p:spPr>
          <a:xfrm>
            <a:off x="544025" y="3120381"/>
            <a:ext cx="22860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1659" name="Google Shape;1659;p28"/>
          <p:cNvSpPr txBox="1"/>
          <p:nvPr>
            <p:ph idx="2" type="subTitle"/>
          </p:nvPr>
        </p:nvSpPr>
        <p:spPr>
          <a:xfrm>
            <a:off x="544025"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0" name="Google Shape;1660;p28"/>
          <p:cNvSpPr txBox="1"/>
          <p:nvPr>
            <p:ph idx="3" type="subTitle"/>
          </p:nvPr>
        </p:nvSpPr>
        <p:spPr>
          <a:xfrm>
            <a:off x="3147280" y="3120381"/>
            <a:ext cx="24675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1661" name="Google Shape;1661;p28"/>
          <p:cNvSpPr txBox="1"/>
          <p:nvPr>
            <p:ph idx="4" type="subTitle"/>
          </p:nvPr>
        </p:nvSpPr>
        <p:spPr>
          <a:xfrm>
            <a:off x="3238030"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2" name="Google Shape;1662;p28"/>
          <p:cNvSpPr txBox="1"/>
          <p:nvPr>
            <p:ph idx="5" type="subTitle"/>
          </p:nvPr>
        </p:nvSpPr>
        <p:spPr>
          <a:xfrm>
            <a:off x="5784651" y="3120381"/>
            <a:ext cx="2467500" cy="4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Overpass Black"/>
                <a:ea typeface="Overpass Black"/>
                <a:cs typeface="Overpass Black"/>
                <a:sym typeface="Overpass Black"/>
              </a:defRPr>
            </a:lvl1pPr>
            <a:lvl2pPr lvl="1" algn="ctr">
              <a:lnSpc>
                <a:spcPct val="100000"/>
              </a:lnSpc>
              <a:spcBef>
                <a:spcPts val="0"/>
              </a:spcBef>
              <a:spcAft>
                <a:spcPts val="0"/>
              </a:spcAft>
              <a:buSzPts val="1400"/>
              <a:buNone/>
              <a:defRPr sz="1600">
                <a:latin typeface="Overpass Black"/>
                <a:ea typeface="Overpass Black"/>
                <a:cs typeface="Overpass Black"/>
                <a:sym typeface="Overpass Black"/>
              </a:defRPr>
            </a:lvl2pPr>
            <a:lvl3pPr lvl="2" algn="ctr">
              <a:lnSpc>
                <a:spcPct val="100000"/>
              </a:lnSpc>
              <a:spcBef>
                <a:spcPts val="0"/>
              </a:spcBef>
              <a:spcAft>
                <a:spcPts val="0"/>
              </a:spcAft>
              <a:buSzPts val="1400"/>
              <a:buNone/>
              <a:defRPr sz="1600">
                <a:latin typeface="Overpass Black"/>
                <a:ea typeface="Overpass Black"/>
                <a:cs typeface="Overpass Black"/>
                <a:sym typeface="Overpass Black"/>
              </a:defRPr>
            </a:lvl3pPr>
            <a:lvl4pPr lvl="3" algn="ctr">
              <a:lnSpc>
                <a:spcPct val="100000"/>
              </a:lnSpc>
              <a:spcBef>
                <a:spcPts val="0"/>
              </a:spcBef>
              <a:spcAft>
                <a:spcPts val="0"/>
              </a:spcAft>
              <a:buSzPts val="1400"/>
              <a:buNone/>
              <a:defRPr sz="1600">
                <a:latin typeface="Overpass Black"/>
                <a:ea typeface="Overpass Black"/>
                <a:cs typeface="Overpass Black"/>
                <a:sym typeface="Overpass Black"/>
              </a:defRPr>
            </a:lvl4pPr>
            <a:lvl5pPr lvl="4" algn="ctr">
              <a:lnSpc>
                <a:spcPct val="100000"/>
              </a:lnSpc>
              <a:spcBef>
                <a:spcPts val="0"/>
              </a:spcBef>
              <a:spcAft>
                <a:spcPts val="0"/>
              </a:spcAft>
              <a:buSzPts val="1400"/>
              <a:buNone/>
              <a:defRPr sz="1600">
                <a:latin typeface="Overpass Black"/>
                <a:ea typeface="Overpass Black"/>
                <a:cs typeface="Overpass Black"/>
                <a:sym typeface="Overpass Black"/>
              </a:defRPr>
            </a:lvl5pPr>
            <a:lvl6pPr lvl="5" algn="ctr">
              <a:lnSpc>
                <a:spcPct val="100000"/>
              </a:lnSpc>
              <a:spcBef>
                <a:spcPts val="0"/>
              </a:spcBef>
              <a:spcAft>
                <a:spcPts val="0"/>
              </a:spcAft>
              <a:buSzPts val="1400"/>
              <a:buNone/>
              <a:defRPr sz="1600">
                <a:latin typeface="Overpass Black"/>
                <a:ea typeface="Overpass Black"/>
                <a:cs typeface="Overpass Black"/>
                <a:sym typeface="Overpass Black"/>
              </a:defRPr>
            </a:lvl6pPr>
            <a:lvl7pPr lvl="6" algn="ctr">
              <a:lnSpc>
                <a:spcPct val="100000"/>
              </a:lnSpc>
              <a:spcBef>
                <a:spcPts val="0"/>
              </a:spcBef>
              <a:spcAft>
                <a:spcPts val="0"/>
              </a:spcAft>
              <a:buSzPts val="1400"/>
              <a:buNone/>
              <a:defRPr sz="1600">
                <a:latin typeface="Overpass Black"/>
                <a:ea typeface="Overpass Black"/>
                <a:cs typeface="Overpass Black"/>
                <a:sym typeface="Overpass Black"/>
              </a:defRPr>
            </a:lvl7pPr>
            <a:lvl8pPr lvl="7" algn="ctr">
              <a:lnSpc>
                <a:spcPct val="100000"/>
              </a:lnSpc>
              <a:spcBef>
                <a:spcPts val="0"/>
              </a:spcBef>
              <a:spcAft>
                <a:spcPts val="0"/>
              </a:spcAft>
              <a:buSzPts val="1400"/>
              <a:buNone/>
              <a:defRPr sz="1600">
                <a:latin typeface="Overpass Black"/>
                <a:ea typeface="Overpass Black"/>
                <a:cs typeface="Overpass Black"/>
                <a:sym typeface="Overpass Black"/>
              </a:defRPr>
            </a:lvl8pPr>
            <a:lvl9pPr lvl="8" algn="ctr">
              <a:lnSpc>
                <a:spcPct val="100000"/>
              </a:lnSpc>
              <a:spcBef>
                <a:spcPts val="0"/>
              </a:spcBef>
              <a:spcAft>
                <a:spcPts val="0"/>
              </a:spcAft>
              <a:buSzPts val="1400"/>
              <a:buNone/>
              <a:defRPr sz="1600">
                <a:latin typeface="Overpass Black"/>
                <a:ea typeface="Overpass Black"/>
                <a:cs typeface="Overpass Black"/>
                <a:sym typeface="Overpass Black"/>
              </a:defRPr>
            </a:lvl9pPr>
          </a:lstStyle>
          <a:p/>
        </p:txBody>
      </p:sp>
      <p:sp>
        <p:nvSpPr>
          <p:cNvPr id="1663" name="Google Shape;1663;p28"/>
          <p:cNvSpPr txBox="1"/>
          <p:nvPr>
            <p:ph idx="6" type="subTitle"/>
          </p:nvPr>
        </p:nvSpPr>
        <p:spPr>
          <a:xfrm>
            <a:off x="5875400" y="3429595"/>
            <a:ext cx="2286000" cy="84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4" name="Google Shape;1664;p28"/>
          <p:cNvSpPr txBox="1"/>
          <p:nvPr>
            <p:ph type="title"/>
          </p:nvPr>
        </p:nvSpPr>
        <p:spPr>
          <a:xfrm>
            <a:off x="3450130"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665" name="Google Shape;1665;p28"/>
          <p:cNvSpPr txBox="1"/>
          <p:nvPr>
            <p:ph idx="7" type="title"/>
          </p:nvPr>
        </p:nvSpPr>
        <p:spPr>
          <a:xfrm>
            <a:off x="6087501"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666" name="Google Shape;1666;p28"/>
          <p:cNvSpPr txBox="1"/>
          <p:nvPr>
            <p:ph idx="8" type="title"/>
          </p:nvPr>
        </p:nvSpPr>
        <p:spPr>
          <a:xfrm>
            <a:off x="756125" y="2341726"/>
            <a:ext cx="1861800" cy="54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pic>
        <p:nvPicPr>
          <p:cNvPr id="1667" name="Google Shape;1667;p28"/>
          <p:cNvPicPr preferRelativeResize="0"/>
          <p:nvPr/>
        </p:nvPicPr>
        <p:blipFill rotWithShape="1">
          <a:blip r:embed="rId2">
            <a:alphaModFix amt="66000"/>
          </a:blip>
          <a:srcRect b="0" l="0" r="0" t="0"/>
          <a:stretch/>
        </p:blipFill>
        <p:spPr>
          <a:xfrm flipH="1" rot="-2343514">
            <a:off x="-1641553" y="-1719908"/>
            <a:ext cx="3297389" cy="2276638"/>
          </a:xfrm>
          <a:prstGeom prst="rect">
            <a:avLst/>
          </a:prstGeom>
          <a:noFill/>
          <a:ln>
            <a:noFill/>
          </a:ln>
        </p:spPr>
      </p:pic>
      <p:grpSp>
        <p:nvGrpSpPr>
          <p:cNvPr id="1668" name="Google Shape;1668;p28"/>
          <p:cNvGrpSpPr/>
          <p:nvPr/>
        </p:nvGrpSpPr>
        <p:grpSpPr>
          <a:xfrm rot="-8099954">
            <a:off x="-459577" y="-1021623"/>
            <a:ext cx="1344367" cy="1995327"/>
            <a:chOff x="272875" y="1527563"/>
            <a:chExt cx="255950" cy="455000"/>
          </a:xfrm>
        </p:grpSpPr>
        <p:sp>
          <p:nvSpPr>
            <p:cNvPr id="1669" name="Google Shape;1669;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04" name="Google Shape;1704;p28"/>
          <p:cNvPicPr preferRelativeResize="0"/>
          <p:nvPr/>
        </p:nvPicPr>
        <p:blipFill rotWithShape="1">
          <a:blip r:embed="rId3">
            <a:alphaModFix amt="74000"/>
          </a:blip>
          <a:srcRect b="0" l="0" r="0" t="0"/>
          <a:stretch/>
        </p:blipFill>
        <p:spPr>
          <a:xfrm flipH="1" rot="4990199">
            <a:off x="-1127360" y="4108621"/>
            <a:ext cx="2894870" cy="2593321"/>
          </a:xfrm>
          <a:prstGeom prst="rect">
            <a:avLst/>
          </a:prstGeom>
          <a:noFill/>
          <a:ln>
            <a:noFill/>
          </a:ln>
        </p:spPr>
      </p:pic>
      <p:pic>
        <p:nvPicPr>
          <p:cNvPr id="1705" name="Google Shape;1705;p28"/>
          <p:cNvPicPr preferRelativeResize="0"/>
          <p:nvPr/>
        </p:nvPicPr>
        <p:blipFill rotWithShape="1">
          <a:blip r:embed="rId4">
            <a:alphaModFix amt="74000"/>
          </a:blip>
          <a:srcRect b="0" l="0" r="0" t="0"/>
          <a:stretch/>
        </p:blipFill>
        <p:spPr>
          <a:xfrm flipH="1" rot="4990199">
            <a:off x="7307615" y="-922016"/>
            <a:ext cx="2894870" cy="2593321"/>
          </a:xfrm>
          <a:prstGeom prst="rect">
            <a:avLst/>
          </a:prstGeom>
          <a:noFill/>
          <a:ln>
            <a:noFill/>
          </a:ln>
        </p:spPr>
      </p:pic>
      <p:sp>
        <p:nvSpPr>
          <p:cNvPr id="1706" name="Google Shape;1706;p28"/>
          <p:cNvSpPr txBox="1"/>
          <p:nvPr>
            <p:ph idx="9"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707" name="Google Shape;1707;p28"/>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708" name="Shape 1708"/>
        <p:cNvGrpSpPr/>
        <p:nvPr/>
      </p:nvGrpSpPr>
      <p:grpSpPr>
        <a:xfrm>
          <a:off x="0" y="0"/>
          <a:ext cx="0" cy="0"/>
          <a:chOff x="0" y="0"/>
          <a:chExt cx="0" cy="0"/>
        </a:xfrm>
      </p:grpSpPr>
      <p:pic>
        <p:nvPicPr>
          <p:cNvPr id="1709" name="Google Shape;1709;p29"/>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1710" name="Google Shape;1710;p29"/>
          <p:cNvGrpSpPr/>
          <p:nvPr/>
        </p:nvGrpSpPr>
        <p:grpSpPr>
          <a:xfrm rot="-8099954">
            <a:off x="15431" y="-572435"/>
            <a:ext cx="1344367" cy="1995327"/>
            <a:chOff x="272875" y="1527563"/>
            <a:chExt cx="255950" cy="455000"/>
          </a:xfrm>
        </p:grpSpPr>
        <p:sp>
          <p:nvSpPr>
            <p:cNvPr id="1711" name="Google Shape;1711;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46" name="Google Shape;1746;p29"/>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1747" name="Google Shape;1747;p29"/>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1748" name="Google Shape;1748;p29"/>
          <p:cNvGrpSpPr/>
          <p:nvPr/>
        </p:nvGrpSpPr>
        <p:grpSpPr>
          <a:xfrm flipH="1">
            <a:off x="-624375" y="3487614"/>
            <a:ext cx="1344377" cy="2469659"/>
            <a:chOff x="272875" y="1419395"/>
            <a:chExt cx="255950" cy="563168"/>
          </a:xfrm>
        </p:grpSpPr>
        <p:sp>
          <p:nvSpPr>
            <p:cNvPr id="1749" name="Google Shape;1749;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4" name="Google Shape;1784;p29"/>
          <p:cNvSpPr txBox="1"/>
          <p:nvPr>
            <p:ph type="title"/>
          </p:nvPr>
        </p:nvSpPr>
        <p:spPr>
          <a:xfrm>
            <a:off x="732375" y="1618170"/>
            <a:ext cx="3839700" cy="62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85" name="Google Shape;1785;p29"/>
          <p:cNvSpPr txBox="1"/>
          <p:nvPr>
            <p:ph idx="1" type="subTitle"/>
          </p:nvPr>
        </p:nvSpPr>
        <p:spPr>
          <a:xfrm>
            <a:off x="732375" y="2191200"/>
            <a:ext cx="7691700" cy="2031000"/>
          </a:xfrm>
          <a:prstGeom prst="rect">
            <a:avLst/>
          </a:prstGeom>
          <a:noFill/>
          <a:ln>
            <a:noFill/>
          </a:ln>
        </p:spPr>
        <p:txBody>
          <a:bodyPr anchorCtr="0" anchor="t" bIns="91425" lIns="91425" spcFirstLastPara="1" rIns="91425" wrap="square" tIns="91425">
            <a:noAutofit/>
          </a:bodyPr>
          <a:lstStyle>
            <a:lvl1pPr lvl="0" marR="50800" algn="l">
              <a:lnSpc>
                <a:spcPct val="166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786" name="Google Shape;1786;p29"/>
          <p:cNvSpPr txBox="1"/>
          <p:nvPr>
            <p:ph idx="2"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787" name="Google Shape;1787;p29"/>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788" name="Shape 1788"/>
        <p:cNvGrpSpPr/>
        <p:nvPr/>
      </p:nvGrpSpPr>
      <p:grpSpPr>
        <a:xfrm>
          <a:off x="0" y="0"/>
          <a:ext cx="0" cy="0"/>
          <a:chOff x="0" y="0"/>
          <a:chExt cx="0" cy="0"/>
        </a:xfrm>
      </p:grpSpPr>
      <p:pic>
        <p:nvPicPr>
          <p:cNvPr id="1789" name="Google Shape;1789;p30"/>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790" name="Google Shape;1790;p30"/>
          <p:cNvGrpSpPr/>
          <p:nvPr/>
        </p:nvGrpSpPr>
        <p:grpSpPr>
          <a:xfrm rot="-987768">
            <a:off x="7751817" y="-266278"/>
            <a:ext cx="1344359" cy="1995308"/>
            <a:chOff x="272875" y="1527563"/>
            <a:chExt cx="255950" cy="455000"/>
          </a:xfrm>
        </p:grpSpPr>
        <p:sp>
          <p:nvSpPr>
            <p:cNvPr id="1791" name="Google Shape;1791;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26" name="Google Shape;1826;p30"/>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827" name="Google Shape;1827;p30"/>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828" name="Google Shape;1828;p30"/>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30"/>
          <p:cNvSpPr txBox="1"/>
          <p:nvPr>
            <p:ph type="title"/>
          </p:nvPr>
        </p:nvSpPr>
        <p:spPr>
          <a:xfrm>
            <a:off x="732375" y="1637495"/>
            <a:ext cx="3839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30" name="Google Shape;1830;p30"/>
          <p:cNvSpPr txBox="1"/>
          <p:nvPr>
            <p:ph idx="1" type="subTitle"/>
          </p:nvPr>
        </p:nvSpPr>
        <p:spPr>
          <a:xfrm>
            <a:off x="475175" y="2194825"/>
            <a:ext cx="4096800" cy="2490300"/>
          </a:xfrm>
          <a:prstGeom prst="rect">
            <a:avLst/>
          </a:prstGeom>
          <a:noFill/>
          <a:ln>
            <a:noFill/>
          </a:ln>
        </p:spPr>
        <p:txBody>
          <a:bodyPr anchorCtr="0" anchor="t" bIns="91425" lIns="91425" spcFirstLastPara="1" rIns="91425" wrap="square" tIns="91425">
            <a:noAutofit/>
          </a:bodyPr>
          <a:lstStyle>
            <a:lvl1pPr lvl="0" marR="5080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831" name="Google Shape;1831;p30"/>
          <p:cNvSpPr txBox="1"/>
          <p:nvPr>
            <p:ph idx="2" type="title"/>
          </p:nvPr>
        </p:nvSpPr>
        <p:spPr>
          <a:xfrm>
            <a:off x="4578150" y="1637495"/>
            <a:ext cx="3839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32" name="Google Shape;1832;p30"/>
          <p:cNvSpPr txBox="1"/>
          <p:nvPr>
            <p:ph idx="3" type="subTitle"/>
          </p:nvPr>
        </p:nvSpPr>
        <p:spPr>
          <a:xfrm>
            <a:off x="4578150" y="2194825"/>
            <a:ext cx="4096800" cy="249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400"/>
              <a:buChar char="●"/>
              <a:defRPr sz="12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833" name="Google Shape;1833;p30"/>
          <p:cNvSpPr txBox="1"/>
          <p:nvPr>
            <p:ph idx="4"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pic>
        <p:nvPicPr>
          <p:cNvPr id="134" name="Google Shape;134;p4"/>
          <p:cNvPicPr preferRelativeResize="0"/>
          <p:nvPr/>
        </p:nvPicPr>
        <p:blipFill rotWithShape="1">
          <a:blip r:embed="rId2">
            <a:alphaModFix amt="76000"/>
          </a:blip>
          <a:srcRect b="0" l="0" r="0" t="0"/>
          <a:stretch/>
        </p:blipFill>
        <p:spPr>
          <a:xfrm>
            <a:off x="345175" y="3258079"/>
            <a:ext cx="8158656" cy="3038275"/>
          </a:xfrm>
          <a:prstGeom prst="rect">
            <a:avLst/>
          </a:prstGeom>
          <a:noFill/>
          <a:ln>
            <a:noFill/>
          </a:ln>
        </p:spPr>
      </p:pic>
      <p:pic>
        <p:nvPicPr>
          <p:cNvPr id="135" name="Google Shape;135;p4"/>
          <p:cNvPicPr preferRelativeResize="0"/>
          <p:nvPr/>
        </p:nvPicPr>
        <p:blipFill rotWithShape="1">
          <a:blip r:embed="rId3">
            <a:alphaModFix amt="47000"/>
          </a:blip>
          <a:srcRect b="0" l="0" r="0" t="0"/>
          <a:stretch/>
        </p:blipFill>
        <p:spPr>
          <a:xfrm>
            <a:off x="1630988" y="143888"/>
            <a:ext cx="5882026" cy="4855727"/>
          </a:xfrm>
          <a:prstGeom prst="rect">
            <a:avLst/>
          </a:prstGeom>
          <a:noFill/>
          <a:ln>
            <a:noFill/>
          </a:ln>
        </p:spPr>
      </p:pic>
      <p:sp>
        <p:nvSpPr>
          <p:cNvPr id="136" name="Google Shape;136;p4"/>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 name="Google Shape;137;p4"/>
          <p:cNvGrpSpPr/>
          <p:nvPr/>
        </p:nvGrpSpPr>
        <p:grpSpPr>
          <a:xfrm rot="-2700000">
            <a:off x="473130" y="2695837"/>
            <a:ext cx="1344349" cy="2469678"/>
            <a:chOff x="272875" y="1419395"/>
            <a:chExt cx="255950" cy="563168"/>
          </a:xfrm>
        </p:grpSpPr>
        <p:sp>
          <p:nvSpPr>
            <p:cNvPr id="138" name="Google Shape;138;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 name="Google Shape;173;p4"/>
          <p:cNvGrpSpPr/>
          <p:nvPr/>
        </p:nvGrpSpPr>
        <p:grpSpPr>
          <a:xfrm rot="-2700000">
            <a:off x="8026513" y="-183341"/>
            <a:ext cx="1344349" cy="1995327"/>
            <a:chOff x="272875" y="1527563"/>
            <a:chExt cx="255950" cy="455000"/>
          </a:xfrm>
        </p:grpSpPr>
        <p:sp>
          <p:nvSpPr>
            <p:cNvPr id="174" name="Google Shape;174;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 name="Google Shape;209;p4"/>
          <p:cNvSpPr txBox="1"/>
          <p:nvPr>
            <p:ph idx="1" type="subTitle"/>
          </p:nvPr>
        </p:nvSpPr>
        <p:spPr>
          <a:xfrm>
            <a:off x="2646000" y="3114137"/>
            <a:ext cx="3852000" cy="86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10" name="Google Shape;210;p4"/>
          <p:cNvSpPr txBox="1"/>
          <p:nvPr>
            <p:ph type="ctrTitle"/>
          </p:nvPr>
        </p:nvSpPr>
        <p:spPr>
          <a:xfrm>
            <a:off x="2646000" y="2594236"/>
            <a:ext cx="3852000" cy="79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solidFill>
                  <a:srgbClr val="1C4587"/>
                </a:solidFill>
              </a:defRPr>
            </a:lvl1pPr>
            <a:lvl2pPr lvl="1" algn="ctr">
              <a:lnSpc>
                <a:spcPct val="100000"/>
              </a:lnSpc>
              <a:spcBef>
                <a:spcPts val="0"/>
              </a:spcBef>
              <a:spcAft>
                <a:spcPts val="0"/>
              </a:spcAft>
              <a:buClr>
                <a:srgbClr val="3C78D8"/>
              </a:buClr>
              <a:buSzPts val="800"/>
              <a:buNone/>
              <a:defRPr sz="800">
                <a:solidFill>
                  <a:srgbClr val="3C78D8"/>
                </a:solidFill>
              </a:defRPr>
            </a:lvl2pPr>
            <a:lvl3pPr lvl="2" algn="ctr">
              <a:lnSpc>
                <a:spcPct val="100000"/>
              </a:lnSpc>
              <a:spcBef>
                <a:spcPts val="0"/>
              </a:spcBef>
              <a:spcAft>
                <a:spcPts val="0"/>
              </a:spcAft>
              <a:buClr>
                <a:srgbClr val="3C78D8"/>
              </a:buClr>
              <a:buSzPts val="800"/>
              <a:buNone/>
              <a:defRPr sz="800">
                <a:solidFill>
                  <a:srgbClr val="3C78D8"/>
                </a:solidFill>
              </a:defRPr>
            </a:lvl3pPr>
            <a:lvl4pPr lvl="3" algn="ctr">
              <a:lnSpc>
                <a:spcPct val="100000"/>
              </a:lnSpc>
              <a:spcBef>
                <a:spcPts val="0"/>
              </a:spcBef>
              <a:spcAft>
                <a:spcPts val="0"/>
              </a:spcAft>
              <a:buClr>
                <a:srgbClr val="3C78D8"/>
              </a:buClr>
              <a:buSzPts val="800"/>
              <a:buNone/>
              <a:defRPr sz="800">
                <a:solidFill>
                  <a:srgbClr val="3C78D8"/>
                </a:solidFill>
              </a:defRPr>
            </a:lvl4pPr>
            <a:lvl5pPr lvl="4" algn="ctr">
              <a:lnSpc>
                <a:spcPct val="100000"/>
              </a:lnSpc>
              <a:spcBef>
                <a:spcPts val="0"/>
              </a:spcBef>
              <a:spcAft>
                <a:spcPts val="0"/>
              </a:spcAft>
              <a:buClr>
                <a:srgbClr val="3C78D8"/>
              </a:buClr>
              <a:buSzPts val="800"/>
              <a:buNone/>
              <a:defRPr sz="800">
                <a:solidFill>
                  <a:srgbClr val="3C78D8"/>
                </a:solidFill>
              </a:defRPr>
            </a:lvl5pPr>
            <a:lvl6pPr lvl="5" algn="ctr">
              <a:lnSpc>
                <a:spcPct val="100000"/>
              </a:lnSpc>
              <a:spcBef>
                <a:spcPts val="0"/>
              </a:spcBef>
              <a:spcAft>
                <a:spcPts val="0"/>
              </a:spcAft>
              <a:buClr>
                <a:srgbClr val="3C78D8"/>
              </a:buClr>
              <a:buSzPts val="800"/>
              <a:buNone/>
              <a:defRPr sz="800">
                <a:solidFill>
                  <a:srgbClr val="3C78D8"/>
                </a:solidFill>
              </a:defRPr>
            </a:lvl6pPr>
            <a:lvl7pPr lvl="6" algn="ctr">
              <a:lnSpc>
                <a:spcPct val="100000"/>
              </a:lnSpc>
              <a:spcBef>
                <a:spcPts val="0"/>
              </a:spcBef>
              <a:spcAft>
                <a:spcPts val="0"/>
              </a:spcAft>
              <a:buClr>
                <a:srgbClr val="3C78D8"/>
              </a:buClr>
              <a:buSzPts val="800"/>
              <a:buNone/>
              <a:defRPr sz="800">
                <a:solidFill>
                  <a:srgbClr val="3C78D8"/>
                </a:solidFill>
              </a:defRPr>
            </a:lvl7pPr>
            <a:lvl8pPr lvl="7" algn="ctr">
              <a:lnSpc>
                <a:spcPct val="100000"/>
              </a:lnSpc>
              <a:spcBef>
                <a:spcPts val="0"/>
              </a:spcBef>
              <a:spcAft>
                <a:spcPts val="0"/>
              </a:spcAft>
              <a:buClr>
                <a:srgbClr val="3C78D8"/>
              </a:buClr>
              <a:buSzPts val="800"/>
              <a:buNone/>
              <a:defRPr sz="800">
                <a:solidFill>
                  <a:srgbClr val="3C78D8"/>
                </a:solidFill>
              </a:defRPr>
            </a:lvl8pPr>
            <a:lvl9pPr lvl="8" algn="ctr">
              <a:lnSpc>
                <a:spcPct val="100000"/>
              </a:lnSpc>
              <a:spcBef>
                <a:spcPts val="0"/>
              </a:spcBef>
              <a:spcAft>
                <a:spcPts val="0"/>
              </a:spcAft>
              <a:buClr>
                <a:srgbClr val="3C78D8"/>
              </a:buClr>
              <a:buSzPts val="800"/>
              <a:buNone/>
              <a:defRPr sz="800">
                <a:solidFill>
                  <a:srgbClr val="3C78D8"/>
                </a:solidFill>
              </a:defRPr>
            </a:lvl9pPr>
          </a:lstStyle>
          <a:p/>
        </p:txBody>
      </p:sp>
      <p:sp>
        <p:nvSpPr>
          <p:cNvPr id="211" name="Google Shape;211;p4"/>
          <p:cNvSpPr txBox="1"/>
          <p:nvPr>
            <p:ph idx="2" type="title"/>
          </p:nvPr>
        </p:nvSpPr>
        <p:spPr>
          <a:xfrm>
            <a:off x="2646000" y="894175"/>
            <a:ext cx="3852000" cy="20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15000">
                <a:solidFill>
                  <a:srgbClr val="1C4587"/>
                </a:solidFill>
              </a:defRPr>
            </a:lvl1pPr>
            <a:lvl2pPr lvl="1"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834" name="Shape 1834"/>
        <p:cNvGrpSpPr/>
        <p:nvPr/>
      </p:nvGrpSpPr>
      <p:grpSpPr>
        <a:xfrm>
          <a:off x="0" y="0"/>
          <a:ext cx="0" cy="0"/>
          <a:chOff x="0" y="0"/>
          <a:chExt cx="0" cy="0"/>
        </a:xfrm>
      </p:grpSpPr>
      <p:pic>
        <p:nvPicPr>
          <p:cNvPr id="1835" name="Google Shape;1835;p31"/>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836" name="Google Shape;1836;p31"/>
          <p:cNvGrpSpPr/>
          <p:nvPr/>
        </p:nvGrpSpPr>
        <p:grpSpPr>
          <a:xfrm rot="-987768">
            <a:off x="7751817" y="-266278"/>
            <a:ext cx="1344359" cy="1995308"/>
            <a:chOff x="272875" y="1527563"/>
            <a:chExt cx="255950" cy="455000"/>
          </a:xfrm>
        </p:grpSpPr>
        <p:sp>
          <p:nvSpPr>
            <p:cNvPr id="1837" name="Google Shape;1837;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72" name="Google Shape;1872;p31"/>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873" name="Google Shape;1873;p31"/>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874" name="Google Shape;1874;p31"/>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31"/>
          <p:cNvSpPr txBox="1"/>
          <p:nvPr>
            <p:ph idx="1" type="subTitle"/>
          </p:nvPr>
        </p:nvSpPr>
        <p:spPr>
          <a:xfrm>
            <a:off x="724603" y="2240850"/>
            <a:ext cx="3181800" cy="12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400"/>
              <a:buChar char="●"/>
              <a:defRPr sz="1600"/>
            </a:lvl1pPr>
            <a:lvl2pPr lvl="1" algn="ctr">
              <a:lnSpc>
                <a:spcPct val="100000"/>
              </a:lnSpc>
              <a:spcBef>
                <a:spcPts val="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1876" name="Google Shape;1876;p31"/>
          <p:cNvSpPr txBox="1"/>
          <p:nvPr>
            <p:ph type="ctrTitle"/>
          </p:nvPr>
        </p:nvSpPr>
        <p:spPr>
          <a:xfrm>
            <a:off x="724603" y="1663050"/>
            <a:ext cx="3181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1877" name="Google Shape;1877;p31"/>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878" name="Shape 1878"/>
        <p:cNvGrpSpPr/>
        <p:nvPr/>
      </p:nvGrpSpPr>
      <p:grpSpPr>
        <a:xfrm>
          <a:off x="0" y="0"/>
          <a:ext cx="0" cy="0"/>
          <a:chOff x="0" y="0"/>
          <a:chExt cx="0" cy="0"/>
        </a:xfrm>
      </p:grpSpPr>
      <p:pic>
        <p:nvPicPr>
          <p:cNvPr id="1879" name="Google Shape;1879;p32"/>
          <p:cNvPicPr preferRelativeResize="0"/>
          <p:nvPr/>
        </p:nvPicPr>
        <p:blipFill rotWithShape="1">
          <a:blip r:embed="rId2">
            <a:alphaModFix amt="76000"/>
          </a:blip>
          <a:srcRect b="0" l="0" r="0" t="0"/>
          <a:stretch/>
        </p:blipFill>
        <p:spPr>
          <a:xfrm rot="2453973">
            <a:off x="1248590" y="2532214"/>
            <a:ext cx="4232748" cy="1576274"/>
          </a:xfrm>
          <a:prstGeom prst="rect">
            <a:avLst/>
          </a:prstGeom>
          <a:noFill/>
          <a:ln>
            <a:noFill/>
          </a:ln>
        </p:spPr>
      </p:pic>
      <p:pic>
        <p:nvPicPr>
          <p:cNvPr id="1880" name="Google Shape;1880;p32"/>
          <p:cNvPicPr preferRelativeResize="0"/>
          <p:nvPr/>
        </p:nvPicPr>
        <p:blipFill rotWithShape="1">
          <a:blip r:embed="rId2">
            <a:alphaModFix amt="76000"/>
          </a:blip>
          <a:srcRect b="0" l="0" r="0" t="0"/>
          <a:stretch/>
        </p:blipFill>
        <p:spPr>
          <a:xfrm rot="2453973">
            <a:off x="-1738310" y="4081814"/>
            <a:ext cx="4232748" cy="1576274"/>
          </a:xfrm>
          <a:prstGeom prst="rect">
            <a:avLst/>
          </a:prstGeom>
          <a:noFill/>
          <a:ln>
            <a:noFill/>
          </a:ln>
        </p:spPr>
      </p:pic>
      <p:pic>
        <p:nvPicPr>
          <p:cNvPr id="1881" name="Google Shape;1881;p32"/>
          <p:cNvPicPr preferRelativeResize="0"/>
          <p:nvPr/>
        </p:nvPicPr>
        <p:blipFill rotWithShape="1">
          <a:blip r:embed="rId3">
            <a:alphaModFix amt="76000"/>
          </a:blip>
          <a:srcRect b="0" l="0" r="0" t="0"/>
          <a:stretch/>
        </p:blipFill>
        <p:spPr>
          <a:xfrm rot="2453973">
            <a:off x="6716115" y="-248136"/>
            <a:ext cx="4232748" cy="1576274"/>
          </a:xfrm>
          <a:prstGeom prst="rect">
            <a:avLst/>
          </a:prstGeom>
          <a:noFill/>
          <a:ln>
            <a:noFill/>
          </a:ln>
        </p:spPr>
      </p:pic>
      <p:pic>
        <p:nvPicPr>
          <p:cNvPr id="1882" name="Google Shape;1882;p32"/>
          <p:cNvPicPr preferRelativeResize="0"/>
          <p:nvPr/>
        </p:nvPicPr>
        <p:blipFill rotWithShape="1">
          <a:blip r:embed="rId4">
            <a:alphaModFix amt="47000"/>
          </a:blip>
          <a:srcRect b="0" l="0" r="0" t="0"/>
          <a:stretch/>
        </p:blipFill>
        <p:spPr>
          <a:xfrm rot="10800000">
            <a:off x="1630988" y="143888"/>
            <a:ext cx="5882026" cy="4855727"/>
          </a:xfrm>
          <a:prstGeom prst="rect">
            <a:avLst/>
          </a:prstGeom>
          <a:noFill/>
          <a:ln>
            <a:noFill/>
          </a:ln>
        </p:spPr>
      </p:pic>
      <p:grpSp>
        <p:nvGrpSpPr>
          <p:cNvPr id="1883" name="Google Shape;1883;p32"/>
          <p:cNvGrpSpPr/>
          <p:nvPr/>
        </p:nvGrpSpPr>
        <p:grpSpPr>
          <a:xfrm rot="-2700000">
            <a:off x="167955" y="3080962"/>
            <a:ext cx="1344349" cy="2469678"/>
            <a:chOff x="272875" y="1419395"/>
            <a:chExt cx="255950" cy="563168"/>
          </a:xfrm>
        </p:grpSpPr>
        <p:sp>
          <p:nvSpPr>
            <p:cNvPr id="1884" name="Google Shape;1884;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3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3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3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3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3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3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9" name="Google Shape;1919;p32"/>
          <p:cNvGrpSpPr/>
          <p:nvPr/>
        </p:nvGrpSpPr>
        <p:grpSpPr>
          <a:xfrm rot="-2700000">
            <a:off x="8026513" y="-183341"/>
            <a:ext cx="1344349" cy="1995327"/>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5" name="Google Shape;1955;p32"/>
          <p:cNvSpPr txBox="1"/>
          <p:nvPr>
            <p:ph type="ctrTitle"/>
          </p:nvPr>
        </p:nvSpPr>
        <p:spPr>
          <a:xfrm>
            <a:off x="720000" y="540000"/>
            <a:ext cx="7704000" cy="135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56" name="Google Shape;1956;p32"/>
          <p:cNvSpPr txBox="1"/>
          <p:nvPr>
            <p:ph idx="1" type="subTitle"/>
          </p:nvPr>
        </p:nvSpPr>
        <p:spPr>
          <a:xfrm>
            <a:off x="720000" y="2603948"/>
            <a:ext cx="7704000" cy="96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57" name="Google Shape;1957;p32"/>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Open Sans SemiBold"/>
                <a:ea typeface="Open Sans SemiBold"/>
                <a:cs typeface="Open Sans SemiBold"/>
                <a:sym typeface="Open Sans SemiBold"/>
              </a:rPr>
              <a:t>CREDITS: This presentation template was created</a:t>
            </a:r>
            <a:r>
              <a:rPr b="1" i="0" lang="en" sz="1200" u="none" cap="none" strike="noStrike">
                <a:solidFill>
                  <a:schemeClr val="dk2"/>
                </a:solidFill>
                <a:latin typeface="Open Sans"/>
                <a:ea typeface="Open Sans"/>
                <a:cs typeface="Open Sans"/>
                <a:sym typeface="Open Sans"/>
              </a:rPr>
              <a:t> </a:t>
            </a:r>
            <a:r>
              <a:rPr b="1" i="0" lang="en" sz="1200" u="none" cap="none" strike="noStrike">
                <a:solidFill>
                  <a:schemeClr val="hlink"/>
                </a:solidFill>
                <a:uFill>
                  <a:noFill/>
                </a:uFill>
                <a:latin typeface="Open Sans"/>
                <a:ea typeface="Open Sans"/>
                <a:cs typeface="Open Sans"/>
                <a:sym typeface="Open Sans"/>
                <a:hlinkClick r:id="rId5"/>
              </a:rPr>
              <a:t>by Slidesgo,</a:t>
            </a:r>
            <a:r>
              <a:rPr b="1" i="0" lang="en" sz="1200" u="none" cap="none" strike="noStrike">
                <a:solidFill>
                  <a:schemeClr val="dk2"/>
                </a:solidFill>
                <a:latin typeface="Open Sans"/>
                <a:ea typeface="Open Sans"/>
                <a:cs typeface="Open Sans"/>
                <a:sym typeface="Open Sans"/>
              </a:rPr>
              <a:t> </a:t>
            </a:r>
            <a:r>
              <a:rPr b="0" i="0" lang="en" sz="1200" u="none" cap="none" strike="noStrike">
                <a:solidFill>
                  <a:schemeClr val="dk2"/>
                </a:solidFill>
                <a:latin typeface="Open Sans SemiBold"/>
                <a:ea typeface="Open Sans SemiBold"/>
                <a:cs typeface="Open Sans SemiBold"/>
                <a:sym typeface="Open Sans SemiBold"/>
              </a:rPr>
              <a:t>including icons</a:t>
            </a:r>
            <a:r>
              <a:rPr b="1" i="0" lang="en" sz="1200" u="none" cap="none" strike="noStrike">
                <a:solidFill>
                  <a:schemeClr val="dk2"/>
                </a:solidFill>
                <a:latin typeface="Open Sans"/>
                <a:ea typeface="Open Sans"/>
                <a:cs typeface="Open Sans"/>
                <a:sym typeface="Open Sans"/>
              </a:rPr>
              <a:t> </a:t>
            </a:r>
            <a:r>
              <a:rPr b="1" i="0" lang="en" sz="1200" u="none" cap="none" strike="noStrike">
                <a:solidFill>
                  <a:schemeClr val="hlink"/>
                </a:solidFill>
                <a:uFill>
                  <a:noFill/>
                </a:uFill>
                <a:latin typeface="Open Sans"/>
                <a:ea typeface="Open Sans"/>
                <a:cs typeface="Open Sans"/>
                <a:sym typeface="Open Sans"/>
                <a:hlinkClick r:id="rId6"/>
              </a:rPr>
              <a:t>by Flaticon,</a:t>
            </a:r>
            <a:r>
              <a:rPr b="1" i="0" lang="en" sz="1200" u="none" cap="none" strike="noStrike">
                <a:solidFill>
                  <a:schemeClr val="dk2"/>
                </a:solidFill>
                <a:latin typeface="Open Sans"/>
                <a:ea typeface="Open Sans"/>
                <a:cs typeface="Open Sans"/>
                <a:sym typeface="Open Sans"/>
              </a:rPr>
              <a:t> i</a:t>
            </a:r>
            <a:r>
              <a:rPr b="0" i="0" lang="en" sz="1200" u="none" cap="none" strike="noStrike">
                <a:solidFill>
                  <a:schemeClr val="dk2"/>
                </a:solidFill>
                <a:latin typeface="Open Sans SemiBold"/>
                <a:ea typeface="Open Sans SemiBold"/>
                <a:cs typeface="Open Sans SemiBold"/>
                <a:sym typeface="Open Sans SemiBold"/>
              </a:rPr>
              <a:t>nfographics &amp; images </a:t>
            </a:r>
            <a:r>
              <a:rPr b="1" i="0" lang="en" sz="1200" u="none" cap="none" strike="noStrike">
                <a:solidFill>
                  <a:schemeClr val="hlink"/>
                </a:solidFill>
                <a:uFill>
                  <a:noFill/>
                </a:uFill>
                <a:latin typeface="Open Sans"/>
                <a:ea typeface="Open Sans"/>
                <a:cs typeface="Open Sans"/>
                <a:sym typeface="Open Sans"/>
                <a:hlinkClick r:id="rId7"/>
              </a:rPr>
              <a:t>by Freepik</a:t>
            </a:r>
            <a:r>
              <a:rPr b="1" i="0" lang="en" sz="1200" u="none" cap="none" strike="noStrike">
                <a:solidFill>
                  <a:schemeClr val="dk2"/>
                </a:solidFill>
                <a:latin typeface="Open Sans"/>
                <a:ea typeface="Open Sans"/>
                <a:cs typeface="Open Sans"/>
                <a:sym typeface="Open Sans"/>
              </a:rPr>
              <a:t> </a:t>
            </a:r>
            <a:endParaRPr b="1" i="0" sz="1200" u="none" cap="none" strike="noStrike">
              <a:solidFill>
                <a:schemeClr val="dk2"/>
              </a:solidFill>
              <a:latin typeface="Open Sans"/>
              <a:ea typeface="Open Sans"/>
              <a:cs typeface="Open Sans"/>
              <a:sym typeface="Open Sans"/>
            </a:endParaRPr>
          </a:p>
        </p:txBody>
      </p:sp>
      <p:sp>
        <p:nvSpPr>
          <p:cNvPr id="1958" name="Google Shape;1958;p32"/>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59" name="Shape 1959"/>
        <p:cNvGrpSpPr/>
        <p:nvPr/>
      </p:nvGrpSpPr>
      <p:grpSpPr>
        <a:xfrm>
          <a:off x="0" y="0"/>
          <a:ext cx="0" cy="0"/>
          <a:chOff x="0" y="0"/>
          <a:chExt cx="0" cy="0"/>
        </a:xfrm>
      </p:grpSpPr>
      <p:pic>
        <p:nvPicPr>
          <p:cNvPr id="1960" name="Google Shape;1960;p33"/>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1961" name="Google Shape;1961;p33"/>
          <p:cNvGrpSpPr/>
          <p:nvPr/>
        </p:nvGrpSpPr>
        <p:grpSpPr>
          <a:xfrm rot="-987768">
            <a:off x="7751817" y="-266278"/>
            <a:ext cx="1344359" cy="1995308"/>
            <a:chOff x="272875" y="1527563"/>
            <a:chExt cx="255950" cy="455000"/>
          </a:xfrm>
        </p:grpSpPr>
        <p:sp>
          <p:nvSpPr>
            <p:cNvPr id="1962" name="Google Shape;1962;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97" name="Google Shape;1997;p33"/>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1998" name="Google Shape;1998;p33"/>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1999" name="Google Shape;1999;p33"/>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2000" name="Shape 2000"/>
        <p:cNvGrpSpPr/>
        <p:nvPr/>
      </p:nvGrpSpPr>
      <p:grpSpPr>
        <a:xfrm>
          <a:off x="0" y="0"/>
          <a:ext cx="0" cy="0"/>
          <a:chOff x="0" y="0"/>
          <a:chExt cx="0" cy="0"/>
        </a:xfrm>
      </p:grpSpPr>
      <p:pic>
        <p:nvPicPr>
          <p:cNvPr id="2001" name="Google Shape;2001;p34"/>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2002" name="Google Shape;2002;p34"/>
          <p:cNvGrpSpPr/>
          <p:nvPr/>
        </p:nvGrpSpPr>
        <p:grpSpPr>
          <a:xfrm rot="-8099954">
            <a:off x="15431" y="-572435"/>
            <a:ext cx="1344367" cy="1995327"/>
            <a:chOff x="272875" y="1527563"/>
            <a:chExt cx="255950" cy="455000"/>
          </a:xfrm>
        </p:grpSpPr>
        <p:sp>
          <p:nvSpPr>
            <p:cNvPr id="2003" name="Google Shape;2003;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38" name="Google Shape;2038;p34"/>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2039" name="Google Shape;2039;p34"/>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2040" name="Google Shape;2040;p34"/>
          <p:cNvGrpSpPr/>
          <p:nvPr/>
        </p:nvGrpSpPr>
        <p:grpSpPr>
          <a:xfrm flipH="1">
            <a:off x="-624375" y="3487614"/>
            <a:ext cx="1344377" cy="2469659"/>
            <a:chOff x="272875" y="1419395"/>
            <a:chExt cx="255950" cy="563168"/>
          </a:xfrm>
        </p:grpSpPr>
        <p:sp>
          <p:nvSpPr>
            <p:cNvPr id="2041" name="Google Shape;2041;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4"/>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4"/>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34"/>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34"/>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34"/>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34"/>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rotWithShape="1">
          <a:blip r:embed="rId2">
            <a:alphaModFix amt="66000"/>
          </a:blip>
          <a:srcRect b="0" l="0" r="0" t="0"/>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14" name="Google Shape;2114;p35"/>
          <p:cNvPicPr preferRelativeResize="0"/>
          <p:nvPr/>
        </p:nvPicPr>
        <p:blipFill rotWithShape="1">
          <a:blip r:embed="rId3">
            <a:alphaModFix amt="74000"/>
          </a:blip>
          <a:srcRect b="0" l="0" r="0" t="0"/>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rotWithShape="1">
          <a:blip r:embed="rId4">
            <a:alphaModFix amt="76000"/>
          </a:blip>
          <a:srcRect b="0" l="0" r="0" t="0"/>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2" name="Shape 212"/>
        <p:cNvGrpSpPr/>
        <p:nvPr/>
      </p:nvGrpSpPr>
      <p:grpSpPr>
        <a:xfrm>
          <a:off x="0" y="0"/>
          <a:ext cx="0" cy="0"/>
          <a:chOff x="0" y="0"/>
          <a:chExt cx="0" cy="0"/>
        </a:xfrm>
      </p:grpSpPr>
      <p:pic>
        <p:nvPicPr>
          <p:cNvPr id="213" name="Google Shape;213;p5"/>
          <p:cNvPicPr preferRelativeResize="0"/>
          <p:nvPr/>
        </p:nvPicPr>
        <p:blipFill rotWithShape="1">
          <a:blip r:embed="rId2">
            <a:alphaModFix amt="66000"/>
          </a:blip>
          <a:srcRect b="0" l="0" r="0" t="0"/>
          <a:stretch/>
        </p:blipFill>
        <p:spPr>
          <a:xfrm flipH="1" rot="8456486">
            <a:off x="4213816" y="1684455"/>
            <a:ext cx="3297389" cy="2276638"/>
          </a:xfrm>
          <a:prstGeom prst="rect">
            <a:avLst/>
          </a:prstGeom>
          <a:noFill/>
          <a:ln>
            <a:noFill/>
          </a:ln>
        </p:spPr>
      </p:pic>
      <p:pic>
        <p:nvPicPr>
          <p:cNvPr id="214" name="Google Shape;214;p5"/>
          <p:cNvPicPr preferRelativeResize="0"/>
          <p:nvPr/>
        </p:nvPicPr>
        <p:blipFill rotWithShape="1">
          <a:blip r:embed="rId3">
            <a:alphaModFix amt="74000"/>
          </a:blip>
          <a:srcRect b="0" l="0" r="0" t="0"/>
          <a:stretch/>
        </p:blipFill>
        <p:spPr>
          <a:xfrm flipH="1" rot="-5809801">
            <a:off x="2079893" y="1275092"/>
            <a:ext cx="2894870" cy="2593321"/>
          </a:xfrm>
          <a:prstGeom prst="rect">
            <a:avLst/>
          </a:prstGeom>
          <a:noFill/>
          <a:ln>
            <a:noFill/>
          </a:ln>
        </p:spPr>
      </p:pic>
      <p:pic>
        <p:nvPicPr>
          <p:cNvPr id="215" name="Google Shape;215;p5"/>
          <p:cNvPicPr preferRelativeResize="0"/>
          <p:nvPr/>
        </p:nvPicPr>
        <p:blipFill rotWithShape="1">
          <a:blip r:embed="rId4">
            <a:alphaModFix amt="76000"/>
          </a:blip>
          <a:srcRect b="0" l="0" r="0" t="0"/>
          <a:stretch/>
        </p:blipFill>
        <p:spPr>
          <a:xfrm rot="9663874">
            <a:off x="-831963" y="211855"/>
            <a:ext cx="9577978" cy="3566814"/>
          </a:xfrm>
          <a:prstGeom prst="rect">
            <a:avLst/>
          </a:prstGeom>
          <a:noFill/>
          <a:ln>
            <a:noFill/>
          </a:ln>
        </p:spPr>
      </p:pic>
      <p:sp>
        <p:nvSpPr>
          <p:cNvPr id="216" name="Google Shape;216;p5"/>
          <p:cNvSpPr txBox="1"/>
          <p:nvPr>
            <p:ph hasCustomPrompt="1" type="title"/>
          </p:nvPr>
        </p:nvSpPr>
        <p:spPr>
          <a:xfrm>
            <a:off x="1284000" y="155847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17" name="Google Shape;217;p5"/>
          <p:cNvSpPr txBox="1"/>
          <p:nvPr>
            <p:ph idx="1" type="subTitle"/>
          </p:nvPr>
        </p:nvSpPr>
        <p:spPr>
          <a:xfrm>
            <a:off x="1284000" y="3069625"/>
            <a:ext cx="6576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pic>
        <p:nvPicPr>
          <p:cNvPr id="218" name="Google Shape;218;p5"/>
          <p:cNvPicPr preferRelativeResize="0"/>
          <p:nvPr/>
        </p:nvPicPr>
        <p:blipFill rotWithShape="1">
          <a:blip r:embed="rId2">
            <a:alphaModFix amt="66000"/>
          </a:blip>
          <a:srcRect b="0" l="0" r="0" t="0"/>
          <a:stretch/>
        </p:blipFill>
        <p:spPr>
          <a:xfrm flipH="1" rot="8456486">
            <a:off x="7252441" y="4177105"/>
            <a:ext cx="3297389" cy="2276638"/>
          </a:xfrm>
          <a:prstGeom prst="rect">
            <a:avLst/>
          </a:prstGeom>
          <a:noFill/>
          <a:ln>
            <a:noFill/>
          </a:ln>
        </p:spPr>
      </p:pic>
      <p:grpSp>
        <p:nvGrpSpPr>
          <p:cNvPr id="219" name="Google Shape;219;p5"/>
          <p:cNvGrpSpPr/>
          <p:nvPr/>
        </p:nvGrpSpPr>
        <p:grpSpPr>
          <a:xfrm rot="2700046">
            <a:off x="8023488" y="3760130"/>
            <a:ext cx="1344367" cy="1995327"/>
            <a:chOff x="272875" y="1527563"/>
            <a:chExt cx="255950" cy="455000"/>
          </a:xfrm>
        </p:grpSpPr>
        <p:sp>
          <p:nvSpPr>
            <p:cNvPr id="220" name="Google Shape;220;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5" name="Google Shape;255;p5"/>
          <p:cNvPicPr preferRelativeResize="0"/>
          <p:nvPr/>
        </p:nvPicPr>
        <p:blipFill rotWithShape="1">
          <a:blip r:embed="rId4">
            <a:alphaModFix amt="76000"/>
          </a:blip>
          <a:srcRect b="0" l="0" r="0" t="0"/>
          <a:stretch/>
        </p:blipFill>
        <p:spPr>
          <a:xfrm rot="9663874">
            <a:off x="-3354179" y="-1777728"/>
            <a:ext cx="7605805" cy="2832382"/>
          </a:xfrm>
          <a:prstGeom prst="rect">
            <a:avLst/>
          </a:prstGeom>
          <a:noFill/>
          <a:ln>
            <a:noFill/>
          </a:ln>
        </p:spPr>
      </p:pic>
      <p:grpSp>
        <p:nvGrpSpPr>
          <p:cNvPr id="256" name="Google Shape;256;p5"/>
          <p:cNvGrpSpPr/>
          <p:nvPr/>
        </p:nvGrpSpPr>
        <p:grpSpPr>
          <a:xfrm rot="-7181356">
            <a:off x="474923" y="-1462434"/>
            <a:ext cx="1344356" cy="2469645"/>
            <a:chOff x="272875" y="1419395"/>
            <a:chExt cx="255950" cy="563168"/>
          </a:xfrm>
        </p:grpSpPr>
        <p:sp>
          <p:nvSpPr>
            <p:cNvPr id="257" name="Google Shape;257;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 name="Google Shape;292;p5"/>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4" name="Shape 294"/>
        <p:cNvGrpSpPr/>
        <p:nvPr/>
      </p:nvGrpSpPr>
      <p:grpSpPr>
        <a:xfrm>
          <a:off x="0" y="0"/>
          <a:ext cx="0" cy="0"/>
          <a:chOff x="0" y="0"/>
          <a:chExt cx="0" cy="0"/>
        </a:xfrm>
      </p:grpSpPr>
      <p:sp>
        <p:nvSpPr>
          <p:cNvPr id="295" name="Google Shape;295;p6"/>
          <p:cNvSpPr txBox="1"/>
          <p:nvPr>
            <p:ph idx="1" type="subTitle"/>
          </p:nvPr>
        </p:nvSpPr>
        <p:spPr>
          <a:xfrm>
            <a:off x="720000" y="1475700"/>
            <a:ext cx="7704000" cy="265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10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p:txBody>
      </p:sp>
      <p:sp>
        <p:nvSpPr>
          <p:cNvPr id="296" name="Google Shape;296;p6"/>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pic>
        <p:nvPicPr>
          <p:cNvPr id="297" name="Google Shape;297;p6"/>
          <p:cNvPicPr preferRelativeResize="0"/>
          <p:nvPr/>
        </p:nvPicPr>
        <p:blipFill rotWithShape="1">
          <a:blip r:embed="rId2">
            <a:alphaModFix amt="47000"/>
          </a:blip>
          <a:srcRect b="0" l="0" r="0" t="0"/>
          <a:stretch/>
        </p:blipFill>
        <p:spPr>
          <a:xfrm rot="4139108">
            <a:off x="-1716814" y="3950736"/>
            <a:ext cx="2989903" cy="2468227"/>
          </a:xfrm>
          <a:prstGeom prst="rect">
            <a:avLst/>
          </a:prstGeom>
          <a:noFill/>
          <a:ln>
            <a:noFill/>
          </a:ln>
        </p:spPr>
      </p:pic>
      <p:grpSp>
        <p:nvGrpSpPr>
          <p:cNvPr id="298" name="Google Shape;298;p6"/>
          <p:cNvGrpSpPr/>
          <p:nvPr/>
        </p:nvGrpSpPr>
        <p:grpSpPr>
          <a:xfrm rot="-987768">
            <a:off x="-414533" y="3230134"/>
            <a:ext cx="1344359" cy="1995308"/>
            <a:chOff x="272875" y="1527563"/>
            <a:chExt cx="255950" cy="455000"/>
          </a:xfrm>
        </p:grpSpPr>
        <p:sp>
          <p:nvSpPr>
            <p:cNvPr id="299" name="Google Shape;29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4" name="Google Shape;334;p6"/>
          <p:cNvPicPr preferRelativeResize="0"/>
          <p:nvPr/>
        </p:nvPicPr>
        <p:blipFill rotWithShape="1">
          <a:blip r:embed="rId3">
            <a:alphaModFix amt="74000"/>
          </a:blip>
          <a:srcRect b="0" l="0" r="0" t="0"/>
          <a:stretch/>
        </p:blipFill>
        <p:spPr>
          <a:xfrm flipH="1" rot="-1197527">
            <a:off x="8254668" y="3888189"/>
            <a:ext cx="2894871" cy="2593322"/>
          </a:xfrm>
          <a:prstGeom prst="rect">
            <a:avLst/>
          </a:prstGeom>
          <a:noFill/>
          <a:ln>
            <a:noFill/>
          </a:ln>
        </p:spPr>
      </p:pic>
      <p:pic>
        <p:nvPicPr>
          <p:cNvPr id="335" name="Google Shape;335;p6"/>
          <p:cNvPicPr preferRelativeResize="0"/>
          <p:nvPr/>
        </p:nvPicPr>
        <p:blipFill rotWithShape="1">
          <a:blip r:embed="rId4">
            <a:alphaModFix amt="58000"/>
          </a:blip>
          <a:srcRect b="0" l="0" r="0" t="0"/>
          <a:stretch/>
        </p:blipFill>
        <p:spPr>
          <a:xfrm rot="-9314708">
            <a:off x="-1515506" y="-1274402"/>
            <a:ext cx="1787180" cy="4287365"/>
          </a:xfrm>
          <a:prstGeom prst="rect">
            <a:avLst/>
          </a:prstGeom>
          <a:noFill/>
          <a:ln>
            <a:noFill/>
          </a:ln>
        </p:spPr>
      </p:pic>
      <p:pic>
        <p:nvPicPr>
          <p:cNvPr id="336" name="Google Shape;336;p6"/>
          <p:cNvPicPr preferRelativeResize="0"/>
          <p:nvPr/>
        </p:nvPicPr>
        <p:blipFill rotWithShape="1">
          <a:blip r:embed="rId5">
            <a:alphaModFix amt="76000"/>
          </a:blip>
          <a:srcRect b="0" l="0" r="0" t="0"/>
          <a:stretch/>
        </p:blipFill>
        <p:spPr>
          <a:xfrm rot="394092">
            <a:off x="2157624" y="-1359156"/>
            <a:ext cx="5296602" cy="1972438"/>
          </a:xfrm>
          <a:prstGeom prst="rect">
            <a:avLst/>
          </a:prstGeom>
          <a:noFill/>
          <a:ln>
            <a:noFill/>
          </a:ln>
        </p:spPr>
      </p:pic>
      <p:pic>
        <p:nvPicPr>
          <p:cNvPr id="337" name="Google Shape;337;p6"/>
          <p:cNvPicPr preferRelativeResize="0"/>
          <p:nvPr/>
        </p:nvPicPr>
        <p:blipFill rotWithShape="1">
          <a:blip r:embed="rId6">
            <a:alphaModFix amt="62000"/>
          </a:blip>
          <a:srcRect b="0" l="0" r="0" t="0"/>
          <a:stretch/>
        </p:blipFill>
        <p:spPr>
          <a:xfrm flipH="1" rot="6551349">
            <a:off x="7493893" y="-756657"/>
            <a:ext cx="2894870" cy="2593321"/>
          </a:xfrm>
          <a:prstGeom prst="rect">
            <a:avLst/>
          </a:prstGeom>
          <a:noFill/>
          <a:ln>
            <a:noFill/>
          </a:ln>
        </p:spPr>
      </p:pic>
      <p:grpSp>
        <p:nvGrpSpPr>
          <p:cNvPr id="338" name="Google Shape;338;p6"/>
          <p:cNvGrpSpPr/>
          <p:nvPr/>
        </p:nvGrpSpPr>
        <p:grpSpPr>
          <a:xfrm rot="8100046">
            <a:off x="8172669" y="-457651"/>
            <a:ext cx="1344367" cy="1995327"/>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6"/>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376" name="Shape 376"/>
        <p:cNvGrpSpPr/>
        <p:nvPr/>
      </p:nvGrpSpPr>
      <p:grpSpPr>
        <a:xfrm>
          <a:off x="0" y="0"/>
          <a:ext cx="0" cy="0"/>
          <a:chOff x="0" y="0"/>
          <a:chExt cx="0" cy="0"/>
        </a:xfrm>
      </p:grpSpPr>
      <p:pic>
        <p:nvPicPr>
          <p:cNvPr id="377" name="Google Shape;377;p7"/>
          <p:cNvPicPr preferRelativeResize="0"/>
          <p:nvPr/>
        </p:nvPicPr>
        <p:blipFill rotWithShape="1">
          <a:blip r:embed="rId2">
            <a:alphaModFix amt="66000"/>
          </a:blip>
          <a:srcRect b="0" l="0" r="0" t="0"/>
          <a:stretch/>
        </p:blipFill>
        <p:spPr>
          <a:xfrm flipH="1" rot="-2343514">
            <a:off x="-1166545" y="-1270720"/>
            <a:ext cx="3297389" cy="2276638"/>
          </a:xfrm>
          <a:prstGeom prst="rect">
            <a:avLst/>
          </a:prstGeom>
          <a:noFill/>
          <a:ln>
            <a:noFill/>
          </a:ln>
        </p:spPr>
      </p:pic>
      <p:grpSp>
        <p:nvGrpSpPr>
          <p:cNvPr id="378" name="Google Shape;378;p7"/>
          <p:cNvGrpSpPr/>
          <p:nvPr/>
        </p:nvGrpSpPr>
        <p:grpSpPr>
          <a:xfrm rot="-8099954">
            <a:off x="15431" y="-572435"/>
            <a:ext cx="1344367" cy="1995327"/>
            <a:chOff x="272875" y="1527563"/>
            <a:chExt cx="255950" cy="455000"/>
          </a:xfrm>
        </p:grpSpPr>
        <p:sp>
          <p:nvSpPr>
            <p:cNvPr id="379" name="Google Shape;379;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4" name="Google Shape;414;p7"/>
          <p:cNvPicPr preferRelativeResize="0"/>
          <p:nvPr/>
        </p:nvPicPr>
        <p:blipFill rotWithShape="1">
          <a:blip r:embed="rId3">
            <a:alphaModFix amt="74000"/>
          </a:blip>
          <a:srcRect b="0" l="0" r="0" t="0"/>
          <a:stretch/>
        </p:blipFill>
        <p:spPr>
          <a:xfrm flipH="1" rot="-5809801">
            <a:off x="7609918" y="-1097658"/>
            <a:ext cx="2894870" cy="2593321"/>
          </a:xfrm>
          <a:prstGeom prst="rect">
            <a:avLst/>
          </a:prstGeom>
          <a:noFill/>
          <a:ln>
            <a:noFill/>
          </a:ln>
        </p:spPr>
      </p:pic>
      <p:pic>
        <p:nvPicPr>
          <p:cNvPr id="415" name="Google Shape;415;p7"/>
          <p:cNvPicPr preferRelativeResize="0"/>
          <p:nvPr/>
        </p:nvPicPr>
        <p:blipFill rotWithShape="1">
          <a:blip r:embed="rId4">
            <a:alphaModFix amt="76000"/>
          </a:blip>
          <a:srcRect b="0" l="0" r="0" t="0"/>
          <a:stretch/>
        </p:blipFill>
        <p:spPr>
          <a:xfrm rot="10754694">
            <a:off x="2497948" y="4487275"/>
            <a:ext cx="7605809" cy="2832381"/>
          </a:xfrm>
          <a:prstGeom prst="rect">
            <a:avLst/>
          </a:prstGeom>
          <a:noFill/>
          <a:ln>
            <a:noFill/>
          </a:ln>
        </p:spPr>
      </p:pic>
      <p:grpSp>
        <p:nvGrpSpPr>
          <p:cNvPr id="416" name="Google Shape;416;p7"/>
          <p:cNvGrpSpPr/>
          <p:nvPr/>
        </p:nvGrpSpPr>
        <p:grpSpPr>
          <a:xfrm flipH="1">
            <a:off x="-624375" y="3487614"/>
            <a:ext cx="1344377" cy="2469659"/>
            <a:chOff x="272875" y="1419395"/>
            <a:chExt cx="255950" cy="563168"/>
          </a:xfrm>
        </p:grpSpPr>
        <p:sp>
          <p:nvSpPr>
            <p:cNvPr id="417" name="Google Shape;417;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2" name="Google Shape;452;p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453" name="Google Shape;453;p7"/>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454" name="Shape 454"/>
        <p:cNvGrpSpPr/>
        <p:nvPr/>
      </p:nvGrpSpPr>
      <p:grpSpPr>
        <a:xfrm>
          <a:off x="0" y="0"/>
          <a:ext cx="0" cy="0"/>
          <a:chOff x="0" y="0"/>
          <a:chExt cx="0" cy="0"/>
        </a:xfrm>
      </p:grpSpPr>
      <p:pic>
        <p:nvPicPr>
          <p:cNvPr id="455" name="Google Shape;455;p8"/>
          <p:cNvPicPr preferRelativeResize="0"/>
          <p:nvPr/>
        </p:nvPicPr>
        <p:blipFill rotWithShape="1">
          <a:blip r:embed="rId2">
            <a:alphaModFix amt="64000"/>
          </a:blip>
          <a:srcRect b="0" l="0" r="0" t="0"/>
          <a:stretch/>
        </p:blipFill>
        <p:spPr>
          <a:xfrm rot="5400000">
            <a:off x="6963311" y="-630813"/>
            <a:ext cx="3592176" cy="3021600"/>
          </a:xfrm>
          <a:prstGeom prst="rect">
            <a:avLst/>
          </a:prstGeom>
          <a:noFill/>
          <a:ln>
            <a:noFill/>
          </a:ln>
        </p:spPr>
      </p:pic>
      <p:pic>
        <p:nvPicPr>
          <p:cNvPr id="456" name="Google Shape;456;p8"/>
          <p:cNvPicPr preferRelativeResize="0"/>
          <p:nvPr/>
        </p:nvPicPr>
        <p:blipFill rotWithShape="1">
          <a:blip r:embed="rId3">
            <a:alphaModFix amt="66000"/>
          </a:blip>
          <a:srcRect b="0" l="0" r="0" t="0"/>
          <a:stretch/>
        </p:blipFill>
        <p:spPr>
          <a:xfrm flipH="1" rot="1326165">
            <a:off x="-191445" y="4128883"/>
            <a:ext cx="3297389" cy="2276634"/>
          </a:xfrm>
          <a:prstGeom prst="rect">
            <a:avLst/>
          </a:prstGeom>
          <a:noFill/>
          <a:ln>
            <a:noFill/>
          </a:ln>
        </p:spPr>
      </p:pic>
      <p:grpSp>
        <p:nvGrpSpPr>
          <p:cNvPr id="457" name="Google Shape;457;p8"/>
          <p:cNvGrpSpPr/>
          <p:nvPr/>
        </p:nvGrpSpPr>
        <p:grpSpPr>
          <a:xfrm rot="-2700000">
            <a:off x="8026513" y="-183341"/>
            <a:ext cx="1344349" cy="1995327"/>
            <a:chOff x="272875" y="1527563"/>
            <a:chExt cx="255950" cy="455000"/>
          </a:xfrm>
        </p:grpSpPr>
        <p:sp>
          <p:nvSpPr>
            <p:cNvPr id="458" name="Google Shape;458;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3" name="Google Shape;493;p8"/>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4" name="Google Shape;494;p8"/>
          <p:cNvPicPr preferRelativeResize="0"/>
          <p:nvPr/>
        </p:nvPicPr>
        <p:blipFill rotWithShape="1">
          <a:blip r:embed="rId4">
            <a:alphaModFix amt="74000"/>
          </a:blip>
          <a:srcRect b="0" l="0" r="0" t="0"/>
          <a:stretch/>
        </p:blipFill>
        <p:spPr>
          <a:xfrm rot="7675040">
            <a:off x="2669916" y="-1516164"/>
            <a:ext cx="2894877" cy="2593327"/>
          </a:xfrm>
          <a:prstGeom prst="rect">
            <a:avLst/>
          </a:prstGeom>
          <a:noFill/>
          <a:ln>
            <a:noFill/>
          </a:ln>
        </p:spPr>
      </p:pic>
      <p:pic>
        <p:nvPicPr>
          <p:cNvPr id="495" name="Google Shape;495;p8"/>
          <p:cNvPicPr preferRelativeResize="0"/>
          <p:nvPr/>
        </p:nvPicPr>
        <p:blipFill rotWithShape="1">
          <a:blip r:embed="rId5">
            <a:alphaModFix amt="74000"/>
          </a:blip>
          <a:srcRect b="0" l="0" r="0" t="0"/>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6" name="Shape 496"/>
        <p:cNvGrpSpPr/>
        <p:nvPr/>
      </p:nvGrpSpPr>
      <p:grpSpPr>
        <a:xfrm>
          <a:off x="0" y="0"/>
          <a:ext cx="0" cy="0"/>
          <a:chOff x="0" y="0"/>
          <a:chExt cx="0" cy="0"/>
        </a:xfrm>
      </p:grpSpPr>
      <p:pic>
        <p:nvPicPr>
          <p:cNvPr id="497" name="Google Shape;497;p9"/>
          <p:cNvPicPr preferRelativeResize="0"/>
          <p:nvPr/>
        </p:nvPicPr>
        <p:blipFill rotWithShape="1">
          <a:blip r:embed="rId2">
            <a:alphaModFix amt="74000"/>
          </a:blip>
          <a:srcRect b="0" l="0" r="0" t="0"/>
          <a:stretch/>
        </p:blipFill>
        <p:spPr>
          <a:xfrm flipH="1" rot="-10162003">
            <a:off x="301118" y="56641"/>
            <a:ext cx="2894871" cy="2593322"/>
          </a:xfrm>
          <a:prstGeom prst="rect">
            <a:avLst/>
          </a:prstGeom>
          <a:noFill/>
          <a:ln>
            <a:noFill/>
          </a:ln>
        </p:spPr>
      </p:pic>
      <p:pic>
        <p:nvPicPr>
          <p:cNvPr id="498" name="Google Shape;498;p9"/>
          <p:cNvPicPr preferRelativeResize="0"/>
          <p:nvPr/>
        </p:nvPicPr>
        <p:blipFill rotWithShape="1">
          <a:blip r:embed="rId3">
            <a:alphaModFix amt="33000"/>
          </a:blip>
          <a:srcRect b="0" l="0" r="0" t="0"/>
          <a:stretch/>
        </p:blipFill>
        <p:spPr>
          <a:xfrm flipH="1" rot="10800000">
            <a:off x="2309117" y="4"/>
            <a:ext cx="6114874" cy="5143500"/>
          </a:xfrm>
          <a:prstGeom prst="rect">
            <a:avLst/>
          </a:prstGeom>
          <a:noFill/>
          <a:ln>
            <a:noFill/>
          </a:ln>
        </p:spPr>
      </p:pic>
      <p:pic>
        <p:nvPicPr>
          <p:cNvPr id="499" name="Google Shape;499;p9"/>
          <p:cNvPicPr preferRelativeResize="0"/>
          <p:nvPr/>
        </p:nvPicPr>
        <p:blipFill rotWithShape="1">
          <a:blip r:embed="rId4">
            <a:alphaModFix amt="58000"/>
          </a:blip>
          <a:srcRect b="0" l="0" r="0" t="0"/>
          <a:stretch/>
        </p:blipFill>
        <p:spPr>
          <a:xfrm rot="-8962532">
            <a:off x="7553885" y="2352524"/>
            <a:ext cx="1462806" cy="3509154"/>
          </a:xfrm>
          <a:prstGeom prst="rect">
            <a:avLst/>
          </a:prstGeom>
          <a:noFill/>
          <a:ln>
            <a:noFill/>
          </a:ln>
        </p:spPr>
      </p:pic>
      <p:pic>
        <p:nvPicPr>
          <p:cNvPr id="500" name="Google Shape;500;p9"/>
          <p:cNvPicPr preferRelativeResize="0"/>
          <p:nvPr/>
        </p:nvPicPr>
        <p:blipFill rotWithShape="1">
          <a:blip r:embed="rId5">
            <a:alphaModFix amt="62000"/>
          </a:blip>
          <a:srcRect b="0" l="0" r="0" t="0"/>
          <a:stretch/>
        </p:blipFill>
        <p:spPr>
          <a:xfrm flipH="1" rot="-10162003">
            <a:off x="-1091107" y="-1133759"/>
            <a:ext cx="2894871" cy="2593322"/>
          </a:xfrm>
          <a:prstGeom prst="rect">
            <a:avLst/>
          </a:prstGeom>
          <a:noFill/>
          <a:ln>
            <a:noFill/>
          </a:ln>
        </p:spPr>
      </p:pic>
      <p:sp>
        <p:nvSpPr>
          <p:cNvPr id="501" name="Google Shape;501;p9"/>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2" name="Google Shape;502;p9"/>
          <p:cNvGrpSpPr/>
          <p:nvPr/>
        </p:nvGrpSpPr>
        <p:grpSpPr>
          <a:xfrm rot="8100046">
            <a:off x="-12030" y="3450660"/>
            <a:ext cx="1344367" cy="1995327"/>
            <a:chOff x="272875" y="1527563"/>
            <a:chExt cx="255950" cy="455000"/>
          </a:xfrm>
        </p:grpSpPr>
        <p:sp>
          <p:nvSpPr>
            <p:cNvPr id="503" name="Google Shape;503;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 name="Google Shape;538;p9"/>
          <p:cNvGrpSpPr/>
          <p:nvPr/>
        </p:nvGrpSpPr>
        <p:grpSpPr>
          <a:xfrm rot="-987768">
            <a:off x="7751817" y="-266278"/>
            <a:ext cx="1344359" cy="1995308"/>
            <a:chOff x="272875" y="1527563"/>
            <a:chExt cx="255950" cy="455000"/>
          </a:xfrm>
        </p:grpSpPr>
        <p:sp>
          <p:nvSpPr>
            <p:cNvPr id="539" name="Google Shape;539;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74" name="Google Shape;574;p9"/>
          <p:cNvPicPr preferRelativeResize="0"/>
          <p:nvPr/>
        </p:nvPicPr>
        <p:blipFill rotWithShape="1">
          <a:blip r:embed="rId6">
            <a:alphaModFix amt="62000"/>
          </a:blip>
          <a:srcRect b="0" l="0" r="0" t="0"/>
          <a:stretch/>
        </p:blipFill>
        <p:spPr>
          <a:xfrm rot="5400000">
            <a:off x="1054424" y="-334421"/>
            <a:ext cx="4474637" cy="5143502"/>
          </a:xfrm>
          <a:prstGeom prst="rect">
            <a:avLst/>
          </a:prstGeom>
          <a:noFill/>
          <a:ln>
            <a:noFill/>
          </a:ln>
        </p:spPr>
      </p:pic>
      <p:sp>
        <p:nvSpPr>
          <p:cNvPr id="575" name="Google Shape;575;p9"/>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76" name="Google Shape;576;p9"/>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7" name="Shape 577"/>
        <p:cNvGrpSpPr/>
        <p:nvPr/>
      </p:nvGrpSpPr>
      <p:grpSpPr>
        <a:xfrm>
          <a:off x="0" y="0"/>
          <a:ext cx="0" cy="0"/>
          <a:chOff x="0" y="0"/>
          <a:chExt cx="0" cy="0"/>
        </a:xfrm>
      </p:grpSpPr>
      <p:sp>
        <p:nvSpPr>
          <p:cNvPr id="578" name="Google Shape;578;p10"/>
          <p:cNvSpPr txBox="1"/>
          <p:nvPr>
            <p:ph idx="1" type="subTitle"/>
          </p:nvPr>
        </p:nvSpPr>
        <p:spPr>
          <a:xfrm>
            <a:off x="1944337" y="3168343"/>
            <a:ext cx="1532400" cy="47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1600">
                <a:latin typeface="Josefin Sans"/>
                <a:ea typeface="Josefin Sans"/>
                <a:cs typeface="Josefin Sans"/>
                <a:sym typeface="Josefin Sans"/>
              </a:defRPr>
            </a:lvl1pPr>
            <a:lvl2pPr lvl="1" algn="ctr">
              <a:lnSpc>
                <a:spcPct val="100000"/>
              </a:lnSpc>
              <a:spcBef>
                <a:spcPts val="0"/>
              </a:spcBef>
              <a:spcAft>
                <a:spcPts val="0"/>
              </a:spcAft>
              <a:buSzPts val="1400"/>
              <a:buNone/>
              <a:defRPr b="1" sz="1600">
                <a:latin typeface="Josefin Sans"/>
                <a:ea typeface="Josefin Sans"/>
                <a:cs typeface="Josefin Sans"/>
                <a:sym typeface="Josefin Sans"/>
              </a:defRPr>
            </a:lvl2pPr>
            <a:lvl3pPr lvl="2" algn="ctr">
              <a:lnSpc>
                <a:spcPct val="100000"/>
              </a:lnSpc>
              <a:spcBef>
                <a:spcPts val="0"/>
              </a:spcBef>
              <a:spcAft>
                <a:spcPts val="0"/>
              </a:spcAft>
              <a:buSzPts val="1400"/>
              <a:buNone/>
              <a:defRPr b="1" sz="1600">
                <a:latin typeface="Josefin Sans"/>
                <a:ea typeface="Josefin Sans"/>
                <a:cs typeface="Josefin Sans"/>
                <a:sym typeface="Josefin Sans"/>
              </a:defRPr>
            </a:lvl3pPr>
            <a:lvl4pPr lvl="3" algn="ctr">
              <a:lnSpc>
                <a:spcPct val="100000"/>
              </a:lnSpc>
              <a:spcBef>
                <a:spcPts val="0"/>
              </a:spcBef>
              <a:spcAft>
                <a:spcPts val="0"/>
              </a:spcAft>
              <a:buSzPts val="1400"/>
              <a:buNone/>
              <a:defRPr b="1" sz="1600">
                <a:latin typeface="Josefin Sans"/>
                <a:ea typeface="Josefin Sans"/>
                <a:cs typeface="Josefin Sans"/>
                <a:sym typeface="Josefin Sans"/>
              </a:defRPr>
            </a:lvl4pPr>
            <a:lvl5pPr lvl="4" algn="ctr">
              <a:lnSpc>
                <a:spcPct val="100000"/>
              </a:lnSpc>
              <a:spcBef>
                <a:spcPts val="0"/>
              </a:spcBef>
              <a:spcAft>
                <a:spcPts val="0"/>
              </a:spcAft>
              <a:buSzPts val="1400"/>
              <a:buNone/>
              <a:defRPr b="1" sz="1600">
                <a:latin typeface="Josefin Sans"/>
                <a:ea typeface="Josefin Sans"/>
                <a:cs typeface="Josefin Sans"/>
                <a:sym typeface="Josefin Sans"/>
              </a:defRPr>
            </a:lvl5pPr>
            <a:lvl6pPr lvl="5" algn="ctr">
              <a:lnSpc>
                <a:spcPct val="100000"/>
              </a:lnSpc>
              <a:spcBef>
                <a:spcPts val="0"/>
              </a:spcBef>
              <a:spcAft>
                <a:spcPts val="0"/>
              </a:spcAft>
              <a:buSzPts val="1400"/>
              <a:buNone/>
              <a:defRPr b="1" sz="1600">
                <a:latin typeface="Josefin Sans"/>
                <a:ea typeface="Josefin Sans"/>
                <a:cs typeface="Josefin Sans"/>
                <a:sym typeface="Josefin Sans"/>
              </a:defRPr>
            </a:lvl6pPr>
            <a:lvl7pPr lvl="6" algn="ctr">
              <a:lnSpc>
                <a:spcPct val="100000"/>
              </a:lnSpc>
              <a:spcBef>
                <a:spcPts val="0"/>
              </a:spcBef>
              <a:spcAft>
                <a:spcPts val="0"/>
              </a:spcAft>
              <a:buSzPts val="1400"/>
              <a:buNone/>
              <a:defRPr b="1" sz="1600">
                <a:latin typeface="Josefin Sans"/>
                <a:ea typeface="Josefin Sans"/>
                <a:cs typeface="Josefin Sans"/>
                <a:sym typeface="Josefin Sans"/>
              </a:defRPr>
            </a:lvl7pPr>
            <a:lvl8pPr lvl="7" algn="ctr">
              <a:lnSpc>
                <a:spcPct val="100000"/>
              </a:lnSpc>
              <a:spcBef>
                <a:spcPts val="0"/>
              </a:spcBef>
              <a:spcAft>
                <a:spcPts val="0"/>
              </a:spcAft>
              <a:buSzPts val="1400"/>
              <a:buNone/>
              <a:defRPr b="1" sz="1600">
                <a:latin typeface="Josefin Sans"/>
                <a:ea typeface="Josefin Sans"/>
                <a:cs typeface="Josefin Sans"/>
                <a:sym typeface="Josefin Sans"/>
              </a:defRPr>
            </a:lvl8pPr>
            <a:lvl9pPr lvl="8" algn="ctr">
              <a:lnSpc>
                <a:spcPct val="100000"/>
              </a:lnSpc>
              <a:spcBef>
                <a:spcPts val="0"/>
              </a:spcBef>
              <a:spcAft>
                <a:spcPts val="0"/>
              </a:spcAft>
              <a:buSzPts val="1400"/>
              <a:buNone/>
              <a:defRPr b="1" sz="1600">
                <a:latin typeface="Josefin Sans"/>
                <a:ea typeface="Josefin Sans"/>
                <a:cs typeface="Josefin Sans"/>
                <a:sym typeface="Josefin Sans"/>
              </a:defRPr>
            </a:lvl9pPr>
          </a:lstStyle>
          <a:p/>
        </p:txBody>
      </p:sp>
      <p:sp>
        <p:nvSpPr>
          <p:cNvPr id="579" name="Google Shape;579;p10"/>
          <p:cNvSpPr txBox="1"/>
          <p:nvPr>
            <p:ph idx="2" type="subTitle"/>
          </p:nvPr>
        </p:nvSpPr>
        <p:spPr>
          <a:xfrm>
            <a:off x="1381688" y="3559333"/>
            <a:ext cx="2657700" cy="10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0" name="Google Shape;580;p10"/>
          <p:cNvSpPr txBox="1"/>
          <p:nvPr>
            <p:ph idx="3" type="subTitle"/>
          </p:nvPr>
        </p:nvSpPr>
        <p:spPr>
          <a:xfrm flipH="1">
            <a:off x="5667265" y="3168343"/>
            <a:ext cx="1532400" cy="47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1" sz="1600">
                <a:latin typeface="Josefin Sans"/>
                <a:ea typeface="Josefin Sans"/>
                <a:cs typeface="Josefin Sans"/>
                <a:sym typeface="Josefin Sans"/>
              </a:defRPr>
            </a:lvl1pPr>
            <a:lvl2pPr lvl="1" algn="ctr">
              <a:lnSpc>
                <a:spcPct val="100000"/>
              </a:lnSpc>
              <a:spcBef>
                <a:spcPts val="0"/>
              </a:spcBef>
              <a:spcAft>
                <a:spcPts val="0"/>
              </a:spcAft>
              <a:buSzPts val="1400"/>
              <a:buNone/>
              <a:defRPr b="1" sz="1600">
                <a:latin typeface="Josefin Sans"/>
                <a:ea typeface="Josefin Sans"/>
                <a:cs typeface="Josefin Sans"/>
                <a:sym typeface="Josefin Sans"/>
              </a:defRPr>
            </a:lvl2pPr>
            <a:lvl3pPr lvl="2" algn="ctr">
              <a:lnSpc>
                <a:spcPct val="100000"/>
              </a:lnSpc>
              <a:spcBef>
                <a:spcPts val="0"/>
              </a:spcBef>
              <a:spcAft>
                <a:spcPts val="0"/>
              </a:spcAft>
              <a:buSzPts val="1400"/>
              <a:buNone/>
              <a:defRPr b="1" sz="1600">
                <a:latin typeface="Josefin Sans"/>
                <a:ea typeface="Josefin Sans"/>
                <a:cs typeface="Josefin Sans"/>
                <a:sym typeface="Josefin Sans"/>
              </a:defRPr>
            </a:lvl3pPr>
            <a:lvl4pPr lvl="3" algn="ctr">
              <a:lnSpc>
                <a:spcPct val="100000"/>
              </a:lnSpc>
              <a:spcBef>
                <a:spcPts val="0"/>
              </a:spcBef>
              <a:spcAft>
                <a:spcPts val="0"/>
              </a:spcAft>
              <a:buSzPts val="1400"/>
              <a:buNone/>
              <a:defRPr b="1" sz="1600">
                <a:latin typeface="Josefin Sans"/>
                <a:ea typeface="Josefin Sans"/>
                <a:cs typeface="Josefin Sans"/>
                <a:sym typeface="Josefin Sans"/>
              </a:defRPr>
            </a:lvl4pPr>
            <a:lvl5pPr lvl="4" algn="ctr">
              <a:lnSpc>
                <a:spcPct val="100000"/>
              </a:lnSpc>
              <a:spcBef>
                <a:spcPts val="0"/>
              </a:spcBef>
              <a:spcAft>
                <a:spcPts val="0"/>
              </a:spcAft>
              <a:buSzPts val="1400"/>
              <a:buNone/>
              <a:defRPr b="1" sz="1600">
                <a:latin typeface="Josefin Sans"/>
                <a:ea typeface="Josefin Sans"/>
                <a:cs typeface="Josefin Sans"/>
                <a:sym typeface="Josefin Sans"/>
              </a:defRPr>
            </a:lvl5pPr>
            <a:lvl6pPr lvl="5" algn="ctr">
              <a:lnSpc>
                <a:spcPct val="100000"/>
              </a:lnSpc>
              <a:spcBef>
                <a:spcPts val="0"/>
              </a:spcBef>
              <a:spcAft>
                <a:spcPts val="0"/>
              </a:spcAft>
              <a:buSzPts val="1400"/>
              <a:buNone/>
              <a:defRPr b="1" sz="1600">
                <a:latin typeface="Josefin Sans"/>
                <a:ea typeface="Josefin Sans"/>
                <a:cs typeface="Josefin Sans"/>
                <a:sym typeface="Josefin Sans"/>
              </a:defRPr>
            </a:lvl6pPr>
            <a:lvl7pPr lvl="6" algn="ctr">
              <a:lnSpc>
                <a:spcPct val="100000"/>
              </a:lnSpc>
              <a:spcBef>
                <a:spcPts val="0"/>
              </a:spcBef>
              <a:spcAft>
                <a:spcPts val="0"/>
              </a:spcAft>
              <a:buSzPts val="1400"/>
              <a:buNone/>
              <a:defRPr b="1" sz="1600">
                <a:latin typeface="Josefin Sans"/>
                <a:ea typeface="Josefin Sans"/>
                <a:cs typeface="Josefin Sans"/>
                <a:sym typeface="Josefin Sans"/>
              </a:defRPr>
            </a:lvl7pPr>
            <a:lvl8pPr lvl="7" algn="ctr">
              <a:lnSpc>
                <a:spcPct val="100000"/>
              </a:lnSpc>
              <a:spcBef>
                <a:spcPts val="0"/>
              </a:spcBef>
              <a:spcAft>
                <a:spcPts val="0"/>
              </a:spcAft>
              <a:buSzPts val="1400"/>
              <a:buNone/>
              <a:defRPr b="1" sz="1600">
                <a:latin typeface="Josefin Sans"/>
                <a:ea typeface="Josefin Sans"/>
                <a:cs typeface="Josefin Sans"/>
                <a:sym typeface="Josefin Sans"/>
              </a:defRPr>
            </a:lvl8pPr>
            <a:lvl9pPr lvl="8" algn="ctr">
              <a:lnSpc>
                <a:spcPct val="100000"/>
              </a:lnSpc>
              <a:spcBef>
                <a:spcPts val="0"/>
              </a:spcBef>
              <a:spcAft>
                <a:spcPts val="0"/>
              </a:spcAft>
              <a:buSzPts val="1400"/>
              <a:buNone/>
              <a:defRPr b="1" sz="1600">
                <a:latin typeface="Josefin Sans"/>
                <a:ea typeface="Josefin Sans"/>
                <a:cs typeface="Josefin Sans"/>
                <a:sym typeface="Josefin Sans"/>
              </a:defRPr>
            </a:lvl9pPr>
          </a:lstStyle>
          <a:p/>
        </p:txBody>
      </p:sp>
      <p:sp>
        <p:nvSpPr>
          <p:cNvPr id="581" name="Google Shape;581;p10"/>
          <p:cNvSpPr txBox="1"/>
          <p:nvPr>
            <p:ph idx="4" type="subTitle"/>
          </p:nvPr>
        </p:nvSpPr>
        <p:spPr>
          <a:xfrm flipH="1">
            <a:off x="5104613" y="3559333"/>
            <a:ext cx="2657700" cy="10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582" name="Google Shape;582;p10"/>
          <p:cNvPicPr preferRelativeResize="0"/>
          <p:nvPr/>
        </p:nvPicPr>
        <p:blipFill rotWithShape="1">
          <a:blip r:embed="rId2">
            <a:alphaModFix amt="47000"/>
          </a:blip>
          <a:srcRect b="0" l="0" r="0" t="0"/>
          <a:stretch/>
        </p:blipFill>
        <p:spPr>
          <a:xfrm rot="4139108">
            <a:off x="-1716814" y="3950736"/>
            <a:ext cx="2989903" cy="2468227"/>
          </a:xfrm>
          <a:prstGeom prst="rect">
            <a:avLst/>
          </a:prstGeom>
          <a:noFill/>
          <a:ln>
            <a:noFill/>
          </a:ln>
        </p:spPr>
      </p:pic>
      <p:grpSp>
        <p:nvGrpSpPr>
          <p:cNvPr id="583" name="Google Shape;583;p10"/>
          <p:cNvGrpSpPr/>
          <p:nvPr/>
        </p:nvGrpSpPr>
        <p:grpSpPr>
          <a:xfrm rot="-987768">
            <a:off x="-414533" y="3230134"/>
            <a:ext cx="1344359" cy="1995308"/>
            <a:chOff x="272875" y="1527563"/>
            <a:chExt cx="255950" cy="455000"/>
          </a:xfrm>
        </p:grpSpPr>
        <p:sp>
          <p:nvSpPr>
            <p:cNvPr id="584" name="Google Shape;584;p1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19" name="Google Shape;619;p10"/>
          <p:cNvPicPr preferRelativeResize="0"/>
          <p:nvPr/>
        </p:nvPicPr>
        <p:blipFill rotWithShape="1">
          <a:blip r:embed="rId3">
            <a:alphaModFix amt="74000"/>
          </a:blip>
          <a:srcRect b="0" l="0" r="0" t="0"/>
          <a:stretch/>
        </p:blipFill>
        <p:spPr>
          <a:xfrm flipH="1" rot="-1197527">
            <a:off x="8254668" y="3888189"/>
            <a:ext cx="2894871" cy="2593322"/>
          </a:xfrm>
          <a:prstGeom prst="rect">
            <a:avLst/>
          </a:prstGeom>
          <a:noFill/>
          <a:ln>
            <a:noFill/>
          </a:ln>
        </p:spPr>
      </p:pic>
      <p:pic>
        <p:nvPicPr>
          <p:cNvPr id="620" name="Google Shape;620;p10"/>
          <p:cNvPicPr preferRelativeResize="0"/>
          <p:nvPr/>
        </p:nvPicPr>
        <p:blipFill rotWithShape="1">
          <a:blip r:embed="rId4">
            <a:alphaModFix amt="58000"/>
          </a:blip>
          <a:srcRect b="0" l="0" r="0" t="0"/>
          <a:stretch/>
        </p:blipFill>
        <p:spPr>
          <a:xfrm rot="-9314708">
            <a:off x="-1515506" y="-1274402"/>
            <a:ext cx="1787180" cy="4287365"/>
          </a:xfrm>
          <a:prstGeom prst="rect">
            <a:avLst/>
          </a:prstGeom>
          <a:noFill/>
          <a:ln>
            <a:noFill/>
          </a:ln>
        </p:spPr>
      </p:pic>
      <p:pic>
        <p:nvPicPr>
          <p:cNvPr id="621" name="Google Shape;621;p10"/>
          <p:cNvPicPr preferRelativeResize="0"/>
          <p:nvPr/>
        </p:nvPicPr>
        <p:blipFill rotWithShape="1">
          <a:blip r:embed="rId5">
            <a:alphaModFix amt="76000"/>
          </a:blip>
          <a:srcRect b="0" l="0" r="0" t="0"/>
          <a:stretch/>
        </p:blipFill>
        <p:spPr>
          <a:xfrm rot="394092">
            <a:off x="2157624" y="-1359156"/>
            <a:ext cx="5296602" cy="1972438"/>
          </a:xfrm>
          <a:prstGeom prst="rect">
            <a:avLst/>
          </a:prstGeom>
          <a:noFill/>
          <a:ln>
            <a:noFill/>
          </a:ln>
        </p:spPr>
      </p:pic>
      <p:pic>
        <p:nvPicPr>
          <p:cNvPr id="622" name="Google Shape;622;p10"/>
          <p:cNvPicPr preferRelativeResize="0"/>
          <p:nvPr/>
        </p:nvPicPr>
        <p:blipFill rotWithShape="1">
          <a:blip r:embed="rId6">
            <a:alphaModFix amt="62000"/>
          </a:blip>
          <a:srcRect b="0" l="0" r="0" t="0"/>
          <a:stretch/>
        </p:blipFill>
        <p:spPr>
          <a:xfrm flipH="1" rot="6551349">
            <a:off x="7493893" y="-756657"/>
            <a:ext cx="2894870" cy="2593321"/>
          </a:xfrm>
          <a:prstGeom prst="rect">
            <a:avLst/>
          </a:prstGeom>
          <a:noFill/>
          <a:ln>
            <a:noFill/>
          </a:ln>
        </p:spPr>
      </p:pic>
      <p:grpSp>
        <p:nvGrpSpPr>
          <p:cNvPr id="623" name="Google Shape;623;p10"/>
          <p:cNvGrpSpPr/>
          <p:nvPr/>
        </p:nvGrpSpPr>
        <p:grpSpPr>
          <a:xfrm rot="8100046">
            <a:off x="8172669" y="-457651"/>
            <a:ext cx="1344367" cy="1995327"/>
            <a:chOff x="272875" y="1527563"/>
            <a:chExt cx="255950" cy="455000"/>
          </a:xfrm>
        </p:grpSpPr>
        <p:sp>
          <p:nvSpPr>
            <p:cNvPr id="624" name="Google Shape;624;p1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9" name="Google Shape;659;p1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p:txBody>
      </p:sp>
      <p:sp>
        <p:nvSpPr>
          <p:cNvPr id="660" name="Google Shape;660;p10"/>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0"/>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2.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1pPr>
            <a:lvl2pPr lvl="1"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2pPr>
            <a:lvl3pPr lvl="2"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3pPr>
            <a:lvl4pPr lvl="3"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4pPr>
            <a:lvl5pPr lvl="4"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5pPr>
            <a:lvl6pPr lvl="5"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6pPr>
            <a:lvl7pPr lvl="6"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7pPr>
            <a:lvl8pPr lvl="7"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8pPr>
            <a:lvl9pPr lvl="8" marR="0" rtl="0" algn="l">
              <a:lnSpc>
                <a:spcPct val="100000"/>
              </a:lnSpc>
              <a:spcBef>
                <a:spcPts val="0"/>
              </a:spcBef>
              <a:spcAft>
                <a:spcPts val="0"/>
              </a:spcAft>
              <a:buClr>
                <a:schemeClr val="dk2"/>
              </a:buClr>
              <a:buSzPts val="3000"/>
              <a:buFont typeface="Overpass Black"/>
              <a:buNone/>
              <a:defRPr b="0" i="0" sz="3000" u="none" cap="none" strike="noStrike">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1pPr>
            <a:lvl2pPr indent="-317500" lvl="1" marL="914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00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00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ata.worldbank.org/indicato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25.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4.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0.png"/><Relationship Id="rId4" Type="http://schemas.openxmlformats.org/officeDocument/2006/relationships/image" Target="../media/image48.png"/><Relationship Id="rId5"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9.png"/><Relationship Id="rId4" Type="http://schemas.openxmlformats.org/officeDocument/2006/relationships/image" Target="../media/image66.png"/><Relationship Id="rId5" Type="http://schemas.openxmlformats.org/officeDocument/2006/relationships/image" Target="../media/image51.png"/><Relationship Id="rId6" Type="http://schemas.openxmlformats.org/officeDocument/2006/relationships/image" Target="../media/image59.png"/><Relationship Id="rId7" Type="http://schemas.openxmlformats.org/officeDocument/2006/relationships/image" Target="../media/image61.png"/><Relationship Id="rId8"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56.png"/><Relationship Id="rId7" Type="http://schemas.openxmlformats.org/officeDocument/2006/relationships/image" Target="../media/image65.png"/><Relationship Id="rId8"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5.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3.png"/><Relationship Id="rId4" Type="http://schemas.openxmlformats.org/officeDocument/2006/relationships/image" Target="../media/image81.png"/><Relationship Id="rId5" Type="http://schemas.openxmlformats.org/officeDocument/2006/relationships/image" Target="../media/image8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7.png"/><Relationship Id="rId4" Type="http://schemas.openxmlformats.org/officeDocument/2006/relationships/image" Target="../media/image69.png"/><Relationship Id="rId5" Type="http://schemas.openxmlformats.org/officeDocument/2006/relationships/image" Target="../media/image79.png"/><Relationship Id="rId6"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www2.gnb.ca/content/gnb/en/departments/esic/overview/content/what_is_social_development.html" TargetMode="External"/><Relationship Id="rId4" Type="http://schemas.openxmlformats.org/officeDocument/2006/relationships/hyperlink" Target="https://timesofindia.indiatimes.com/blogs/voices/is-education-the-most-important-step-in-the-development-of-the-country/"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hyperlink" Target="https://www.encyclopedia.com/science/encyclopedias-almanacs-transcripts-and-maps/healthcare-system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s://doi.org/10.1186/s13690-020-00402-5"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 Id="rId3"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pic>
        <p:nvPicPr>
          <p:cNvPr id="2121" name="Google Shape;2121;p36"/>
          <p:cNvPicPr preferRelativeResize="0"/>
          <p:nvPr/>
        </p:nvPicPr>
        <p:blipFill rotWithShape="1">
          <a:blip r:embed="rId3">
            <a:alphaModFix amt="74000"/>
          </a:blip>
          <a:srcRect b="0" l="0" r="0" t="0"/>
          <a:stretch/>
        </p:blipFill>
        <p:spPr>
          <a:xfrm rot="9461196">
            <a:off x="1917996" y="2388117"/>
            <a:ext cx="2894873" cy="2593323"/>
          </a:xfrm>
          <a:prstGeom prst="rect">
            <a:avLst/>
          </a:prstGeom>
          <a:noFill/>
          <a:ln>
            <a:noFill/>
          </a:ln>
        </p:spPr>
      </p:pic>
      <p:pic>
        <p:nvPicPr>
          <p:cNvPr id="2122" name="Google Shape;2122;p36"/>
          <p:cNvPicPr preferRelativeResize="0"/>
          <p:nvPr/>
        </p:nvPicPr>
        <p:blipFill rotWithShape="1">
          <a:blip r:embed="rId4">
            <a:alphaModFix amt="74000"/>
          </a:blip>
          <a:srcRect b="0" l="0" r="0" t="0"/>
          <a:stretch/>
        </p:blipFill>
        <p:spPr>
          <a:xfrm rot="1377427">
            <a:off x="4764679" y="752254"/>
            <a:ext cx="2894876" cy="2593327"/>
          </a:xfrm>
          <a:prstGeom prst="rect">
            <a:avLst/>
          </a:prstGeom>
          <a:noFill/>
          <a:ln>
            <a:noFill/>
          </a:ln>
        </p:spPr>
      </p:pic>
      <p:pic>
        <p:nvPicPr>
          <p:cNvPr id="2123" name="Google Shape;2123;p36"/>
          <p:cNvPicPr preferRelativeResize="0"/>
          <p:nvPr/>
        </p:nvPicPr>
        <p:blipFill rotWithShape="1">
          <a:blip r:embed="rId5">
            <a:alphaModFix amt="47000"/>
          </a:blip>
          <a:srcRect b="0" l="0" r="0" t="0"/>
          <a:stretch/>
        </p:blipFill>
        <p:spPr>
          <a:xfrm>
            <a:off x="1884652" y="303499"/>
            <a:ext cx="5527099" cy="4562724"/>
          </a:xfrm>
          <a:prstGeom prst="rect">
            <a:avLst/>
          </a:prstGeom>
          <a:noFill/>
          <a:ln>
            <a:noFill/>
          </a:ln>
        </p:spPr>
      </p:pic>
      <p:sp>
        <p:nvSpPr>
          <p:cNvPr id="2124" name="Google Shape;2124;p36"/>
          <p:cNvSpPr txBox="1"/>
          <p:nvPr>
            <p:ph type="ctrTitle"/>
          </p:nvPr>
        </p:nvSpPr>
        <p:spPr>
          <a:xfrm>
            <a:off x="1426500" y="1130675"/>
            <a:ext cx="62910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 sz="3500"/>
              <a:t>Education’s Impact on various Developmental Factors across multiple countries</a:t>
            </a:r>
            <a:endParaRPr i="1" sz="3500"/>
          </a:p>
        </p:txBody>
      </p:sp>
      <p:sp>
        <p:nvSpPr>
          <p:cNvPr id="2125" name="Google Shape;2125;p36"/>
          <p:cNvSpPr txBox="1"/>
          <p:nvPr>
            <p:ph idx="1" type="subTitle"/>
          </p:nvPr>
        </p:nvSpPr>
        <p:spPr>
          <a:xfrm>
            <a:off x="720000" y="3220225"/>
            <a:ext cx="7704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p:txBody>
      </p:sp>
      <p:sp>
        <p:nvSpPr>
          <p:cNvPr id="2126" name="Google Shape;2126;p36"/>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sp>
        <p:nvSpPr>
          <p:cNvPr id="2992" name="Google Shape;2992;p4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Category: ECONOMY</a:t>
            </a:r>
            <a:endParaRPr/>
          </a:p>
        </p:txBody>
      </p:sp>
      <p:sp>
        <p:nvSpPr>
          <p:cNvPr id="2993" name="Google Shape;2993;p45"/>
          <p:cNvSpPr txBox="1"/>
          <p:nvPr/>
        </p:nvSpPr>
        <p:spPr>
          <a:xfrm>
            <a:off x="966750" y="1288650"/>
            <a:ext cx="7552200" cy="3016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rgbClr val="0E2A47"/>
              </a:buClr>
              <a:buSzPts val="1600"/>
              <a:buFont typeface="Open Sans"/>
              <a:buChar char="●"/>
            </a:pPr>
            <a:r>
              <a:rPr b="0" i="0" lang="en" sz="1600" u="none" cap="none" strike="noStrike">
                <a:solidFill>
                  <a:srgbClr val="0E2A47"/>
                </a:solidFill>
                <a:latin typeface="Open Sans"/>
                <a:ea typeface="Open Sans"/>
                <a:cs typeface="Open Sans"/>
                <a:sym typeface="Open Sans"/>
              </a:rPr>
              <a:t>An economy is the system according to which the money, industry and trade of a country or region are organized. (Collins, 2020)</a:t>
            </a:r>
            <a:endParaRPr b="0" i="0" sz="1600" u="none" cap="none" strike="noStrike">
              <a:solidFill>
                <a:srgbClr val="0E2A47"/>
              </a:solidFill>
              <a:latin typeface="Open Sans"/>
              <a:ea typeface="Open Sans"/>
              <a:cs typeface="Open Sans"/>
              <a:sym typeface="Open Sans"/>
            </a:endParaRPr>
          </a:p>
          <a:p>
            <a:pPr indent="-330200" lvl="0" marL="457200" marR="0" rtl="0" algn="l">
              <a:lnSpc>
                <a:spcPct val="150000"/>
              </a:lnSpc>
              <a:spcBef>
                <a:spcPts val="0"/>
              </a:spcBef>
              <a:spcAft>
                <a:spcPts val="0"/>
              </a:spcAft>
              <a:buClr>
                <a:srgbClr val="0E2A47"/>
              </a:buClr>
              <a:buSzPts val="1600"/>
              <a:buFont typeface="Open Sans"/>
              <a:buChar char="●"/>
            </a:pPr>
            <a:r>
              <a:rPr b="0" i="0" lang="en" sz="1600" u="none" cap="none" strike="noStrike">
                <a:solidFill>
                  <a:srgbClr val="0E2A47"/>
                </a:solidFill>
                <a:latin typeface="Open Sans"/>
                <a:ea typeface="Open Sans"/>
                <a:cs typeface="Open Sans"/>
                <a:sym typeface="Open Sans"/>
              </a:rPr>
              <a:t>Education is a</a:t>
            </a:r>
            <a:r>
              <a:rPr b="1" i="1" lang="en" sz="1600" u="none" cap="none" strike="noStrike">
                <a:solidFill>
                  <a:srgbClr val="0E2A47"/>
                </a:solidFill>
                <a:latin typeface="Open Sans"/>
                <a:ea typeface="Open Sans"/>
                <a:cs typeface="Open Sans"/>
                <a:sym typeface="Open Sans"/>
              </a:rPr>
              <a:t> leading determinant </a:t>
            </a:r>
            <a:r>
              <a:rPr b="0" i="0" lang="en" sz="1600" u="none" cap="none" strike="noStrike">
                <a:solidFill>
                  <a:srgbClr val="0E2A47"/>
                </a:solidFill>
                <a:latin typeface="Open Sans"/>
                <a:ea typeface="Open Sans"/>
                <a:cs typeface="Open Sans"/>
                <a:sym typeface="Open Sans"/>
              </a:rPr>
              <a:t>of a country’s  </a:t>
            </a:r>
            <a:r>
              <a:rPr b="1" i="1" lang="en" sz="1600" u="none" cap="none" strike="noStrike">
                <a:solidFill>
                  <a:srgbClr val="0E2A47"/>
                </a:solidFill>
                <a:latin typeface="Open Sans"/>
                <a:ea typeface="Open Sans"/>
                <a:cs typeface="Open Sans"/>
                <a:sym typeface="Open Sans"/>
              </a:rPr>
              <a:t>economic growth, employment and earnings. </a:t>
            </a:r>
            <a:r>
              <a:rPr b="0" i="0" lang="en" sz="1600" u="none" cap="none" strike="noStrike">
                <a:solidFill>
                  <a:srgbClr val="0E2A47"/>
                </a:solidFill>
                <a:latin typeface="Open Sans"/>
                <a:ea typeface="Open Sans"/>
                <a:cs typeface="Open Sans"/>
                <a:sym typeface="Open Sans"/>
              </a:rPr>
              <a:t>(Grant, 2017)</a:t>
            </a:r>
            <a:endParaRPr b="0" i="0" sz="1600" u="none" cap="none" strike="noStrike">
              <a:solidFill>
                <a:srgbClr val="0E2A47"/>
              </a:solidFill>
              <a:latin typeface="Open Sans"/>
              <a:ea typeface="Open Sans"/>
              <a:cs typeface="Open Sans"/>
              <a:sym typeface="Open Sans"/>
            </a:endParaRPr>
          </a:p>
          <a:p>
            <a:pPr indent="-330200" lvl="0" marL="457200" marR="0" rtl="0" algn="l">
              <a:lnSpc>
                <a:spcPct val="150000"/>
              </a:lnSpc>
              <a:spcBef>
                <a:spcPts val="0"/>
              </a:spcBef>
              <a:spcAft>
                <a:spcPts val="0"/>
              </a:spcAft>
              <a:buClr>
                <a:srgbClr val="0E2A47"/>
              </a:buClr>
              <a:buSzPts val="1600"/>
              <a:buFont typeface="Open Sans"/>
              <a:buChar char="●"/>
            </a:pPr>
            <a:r>
              <a:rPr b="0" i="0" lang="en" sz="1600" u="none" cap="none" strike="noStrike">
                <a:solidFill>
                  <a:srgbClr val="0E2A47"/>
                </a:solidFill>
                <a:latin typeface="Open Sans"/>
                <a:ea typeface="Open Sans"/>
                <a:cs typeface="Open Sans"/>
                <a:sym typeface="Open Sans"/>
              </a:rPr>
              <a:t>For every US $1 spent on education, as much as US $10 to US $15 can be generated in economic growth. (UNESCO, 2011)</a:t>
            </a:r>
            <a:endParaRPr b="0" i="0" sz="1600" u="none" cap="none" strike="noStrike">
              <a:solidFill>
                <a:srgbClr val="0E2A47"/>
              </a:solidFill>
              <a:latin typeface="Open Sans"/>
              <a:ea typeface="Open Sans"/>
              <a:cs typeface="Open Sans"/>
              <a:sym typeface="Open Sans"/>
            </a:endParaRPr>
          </a:p>
          <a:p>
            <a:pPr indent="-330200" lvl="0" marL="457200" marR="0" rtl="0" algn="l">
              <a:lnSpc>
                <a:spcPct val="150000"/>
              </a:lnSpc>
              <a:spcBef>
                <a:spcPts val="0"/>
              </a:spcBef>
              <a:spcAft>
                <a:spcPts val="0"/>
              </a:spcAft>
              <a:buClr>
                <a:srgbClr val="0E2A47"/>
              </a:buClr>
              <a:buSzPts val="1600"/>
              <a:buFont typeface="Open Sans"/>
              <a:buChar char="●"/>
            </a:pPr>
            <a:r>
              <a:rPr b="0" i="0" lang="en" sz="1600" u="none" cap="none" strike="noStrike">
                <a:solidFill>
                  <a:srgbClr val="0E2A47"/>
                </a:solidFill>
                <a:latin typeface="Open Sans"/>
                <a:ea typeface="Open Sans"/>
                <a:cs typeface="Open Sans"/>
                <a:sym typeface="Open Sans"/>
              </a:rPr>
              <a:t>An additional year of schooling can increase a person’s earnings by 10% and average GDP by 0.37%. (Hanushek et al., 2008)</a:t>
            </a:r>
            <a:endParaRPr b="0" i="0" sz="1600" u="none" cap="none" strike="noStrike">
              <a:solidFill>
                <a:srgbClr val="0E2A47"/>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sp>
        <p:nvSpPr>
          <p:cNvPr id="2998" name="Google Shape;2998;p46"/>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Category: SOCIAL DEVELOPMENT</a:t>
            </a:r>
            <a:endParaRPr/>
          </a:p>
        </p:txBody>
      </p:sp>
      <p:sp>
        <p:nvSpPr>
          <p:cNvPr id="2999" name="Google Shape;2999;p46"/>
          <p:cNvSpPr txBox="1"/>
          <p:nvPr/>
        </p:nvSpPr>
        <p:spPr>
          <a:xfrm>
            <a:off x="775800" y="843425"/>
            <a:ext cx="7719000" cy="42048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0"/>
              </a:spcBef>
              <a:spcAft>
                <a:spcPts val="0"/>
              </a:spcAft>
              <a:buClr>
                <a:srgbClr val="0E2A47"/>
              </a:buClr>
              <a:buSzPts val="1500"/>
              <a:buFont typeface="Open Sans"/>
              <a:buChar char="●"/>
            </a:pPr>
            <a:r>
              <a:rPr b="0" i="0" lang="en" sz="1500" u="none" cap="none" strike="noStrike">
                <a:solidFill>
                  <a:srgbClr val="0E2A47"/>
                </a:solidFill>
                <a:latin typeface="Open Sans"/>
                <a:ea typeface="Open Sans"/>
                <a:cs typeface="Open Sans"/>
                <a:sym typeface="Open Sans"/>
              </a:rPr>
              <a:t>Social Development aims to improve the well-being of every individual in society so that they can reach their full potential. (New Brunswick Canada, 2008 - 2009)</a:t>
            </a:r>
            <a:endParaRPr b="0" i="0" sz="1500" u="none" cap="none" strike="noStrike">
              <a:solidFill>
                <a:srgbClr val="0E2A47"/>
              </a:solidFill>
              <a:latin typeface="Open Sans"/>
              <a:ea typeface="Open Sans"/>
              <a:cs typeface="Open Sans"/>
              <a:sym typeface="Open Sans"/>
            </a:endParaRPr>
          </a:p>
          <a:p>
            <a:pPr indent="-323850" lvl="0" marL="457200" marR="0" rtl="0" algn="l">
              <a:lnSpc>
                <a:spcPct val="150000"/>
              </a:lnSpc>
              <a:spcBef>
                <a:spcPts val="1000"/>
              </a:spcBef>
              <a:spcAft>
                <a:spcPts val="0"/>
              </a:spcAft>
              <a:buClr>
                <a:srgbClr val="0E2A47"/>
              </a:buClr>
              <a:buSzPts val="1500"/>
              <a:buFont typeface="Open Sans"/>
              <a:buChar char="●"/>
            </a:pPr>
            <a:r>
              <a:rPr b="0" i="0" lang="en" sz="1500" u="none" cap="none" strike="noStrike">
                <a:solidFill>
                  <a:srgbClr val="0E2A47"/>
                </a:solidFill>
                <a:latin typeface="Open Sans"/>
                <a:ea typeface="Open Sans"/>
                <a:cs typeface="Open Sans"/>
                <a:sym typeface="Open Sans"/>
              </a:rPr>
              <a:t>Education is an essential tool for social development.</a:t>
            </a:r>
            <a:endParaRPr b="0" i="0" sz="1500" u="none" cap="none" strike="noStrike">
              <a:solidFill>
                <a:srgbClr val="0E2A47"/>
              </a:solidFill>
              <a:latin typeface="Open Sans"/>
              <a:ea typeface="Open Sans"/>
              <a:cs typeface="Open Sans"/>
              <a:sym typeface="Open Sans"/>
            </a:endParaRPr>
          </a:p>
          <a:p>
            <a:pPr indent="-323850" lvl="1" marL="914400" marR="0" rtl="0" algn="l">
              <a:lnSpc>
                <a:spcPct val="115000"/>
              </a:lnSpc>
              <a:spcBef>
                <a:spcPts val="0"/>
              </a:spcBef>
              <a:spcAft>
                <a:spcPts val="0"/>
              </a:spcAft>
              <a:buClr>
                <a:srgbClr val="0E2A47"/>
              </a:buClr>
              <a:buSzPts val="1500"/>
              <a:buFont typeface="Open Sans"/>
              <a:buChar char="○"/>
            </a:pPr>
            <a:r>
              <a:rPr b="0" i="0" lang="en" sz="1500" u="none" cap="none" strike="noStrike">
                <a:solidFill>
                  <a:srgbClr val="0E2A47"/>
                </a:solidFill>
                <a:latin typeface="Open Sans"/>
                <a:ea typeface="Open Sans"/>
                <a:cs typeface="Open Sans"/>
                <a:sym typeface="Open Sans"/>
              </a:rPr>
              <a:t>It contributes to the improvement of the human condition through better knowledge and awareness across multiple areas such as health, living conditions, social equity and productivity, etc; which in turn results in a more socially sustainable environment. (Spiel, 2018)</a:t>
            </a:r>
            <a:endParaRPr b="0" i="0" sz="1500" u="none" cap="none" strike="noStrike">
              <a:solidFill>
                <a:srgbClr val="0E2A47"/>
              </a:solidFill>
              <a:latin typeface="Open Sans"/>
              <a:ea typeface="Open Sans"/>
              <a:cs typeface="Open Sans"/>
              <a:sym typeface="Open Sans"/>
            </a:endParaRPr>
          </a:p>
          <a:p>
            <a:pPr indent="-323850" lvl="1" marL="914400" marR="0" rtl="0" algn="l">
              <a:lnSpc>
                <a:spcPct val="115000"/>
              </a:lnSpc>
              <a:spcBef>
                <a:spcPts val="0"/>
              </a:spcBef>
              <a:spcAft>
                <a:spcPts val="0"/>
              </a:spcAft>
              <a:buClr>
                <a:srgbClr val="0E2A47"/>
              </a:buClr>
              <a:buSzPts val="1500"/>
              <a:buFont typeface="Open Sans"/>
              <a:buChar char="○"/>
            </a:pPr>
            <a:r>
              <a:rPr b="0" i="0" lang="en" sz="1500" u="none" cap="none" strike="noStrike">
                <a:solidFill>
                  <a:srgbClr val="0E2A47"/>
                </a:solidFill>
                <a:highlight>
                  <a:srgbClr val="FFFFFF"/>
                </a:highlight>
                <a:latin typeface="Open Sans"/>
                <a:ea typeface="Open Sans"/>
                <a:cs typeface="Open Sans"/>
                <a:sym typeface="Open Sans"/>
              </a:rPr>
              <a:t>People often use education to form their social identity, outlining their relationship with others and while outlining their understanding of themselves. (Manstead, 2014)</a:t>
            </a:r>
            <a:endParaRPr b="0" i="0" sz="1500" u="none" cap="none" strike="noStrike">
              <a:solidFill>
                <a:srgbClr val="0E2A47"/>
              </a:solidFill>
              <a:highlight>
                <a:srgbClr val="FFFFFF"/>
              </a:highlight>
              <a:latin typeface="Open Sans"/>
              <a:ea typeface="Open Sans"/>
              <a:cs typeface="Open Sans"/>
              <a:sym typeface="Open Sans"/>
            </a:endParaRPr>
          </a:p>
          <a:p>
            <a:pPr indent="-323850" lvl="1" marL="914400" marR="0" rtl="0" algn="l">
              <a:lnSpc>
                <a:spcPct val="115000"/>
              </a:lnSpc>
              <a:spcBef>
                <a:spcPts val="1000"/>
              </a:spcBef>
              <a:spcAft>
                <a:spcPts val="1000"/>
              </a:spcAft>
              <a:buClr>
                <a:srgbClr val="0E2A47"/>
              </a:buClr>
              <a:buSzPts val="1500"/>
              <a:buFont typeface="Open Sans"/>
              <a:buChar char="○"/>
            </a:pPr>
            <a:r>
              <a:rPr b="0" i="0" lang="en" sz="1500" u="none" cap="none" strike="noStrike">
                <a:solidFill>
                  <a:srgbClr val="0E2A47"/>
                </a:solidFill>
                <a:latin typeface="Open Sans"/>
                <a:ea typeface="Open Sans"/>
                <a:cs typeface="Open Sans"/>
                <a:sym typeface="Open Sans"/>
              </a:rPr>
              <a:t>People with low levels of education have a harder time developing a positive social identity; which can negatively affect self-esteem and wellbeing. (Manstead, 2014)</a:t>
            </a:r>
            <a:endParaRPr b="0" i="0" sz="1800" u="none" cap="none" strike="noStrike">
              <a:solidFill>
                <a:srgbClr val="0E2A47"/>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3" name="Shape 3003"/>
        <p:cNvGrpSpPr/>
        <p:nvPr/>
      </p:nvGrpSpPr>
      <p:grpSpPr>
        <a:xfrm>
          <a:off x="0" y="0"/>
          <a:ext cx="0" cy="0"/>
          <a:chOff x="0" y="0"/>
          <a:chExt cx="0" cy="0"/>
        </a:xfrm>
      </p:grpSpPr>
      <p:sp>
        <p:nvSpPr>
          <p:cNvPr id="3004" name="Google Shape;3004;p4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Category: HEALTH</a:t>
            </a:r>
            <a:endParaRPr/>
          </a:p>
        </p:txBody>
      </p:sp>
      <p:sp>
        <p:nvSpPr>
          <p:cNvPr id="3005" name="Google Shape;3005;p47"/>
          <p:cNvSpPr txBox="1"/>
          <p:nvPr/>
        </p:nvSpPr>
        <p:spPr>
          <a:xfrm>
            <a:off x="672225" y="1043225"/>
            <a:ext cx="8036100" cy="5757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rgbClr val="0E2A47"/>
              </a:buClr>
              <a:buSzPts val="1400"/>
              <a:buFont typeface="Open Sans"/>
              <a:buChar char="●"/>
            </a:pPr>
            <a:r>
              <a:rPr b="0" i="0" lang="en" sz="1400" u="none" cap="none" strike="noStrike">
                <a:solidFill>
                  <a:srgbClr val="0E2A47"/>
                </a:solidFill>
                <a:latin typeface="Open Sans"/>
                <a:ea typeface="Open Sans"/>
                <a:cs typeface="Open Sans"/>
                <a:sym typeface="Open Sans"/>
              </a:rPr>
              <a:t>A healthcare system can be defined as “the method by which healthcare is financed, organized, and delivered to a population. It includes issues of access (for whom and to which services), expenditures, and resources (healthcare workers and facilities).” (Encyclopedia, 2021)</a:t>
            </a:r>
            <a:endParaRPr b="0" i="0" sz="1400" u="none" cap="none" strike="noStrike">
              <a:solidFill>
                <a:srgbClr val="0E2A47"/>
              </a:solidFill>
              <a:latin typeface="Open Sans"/>
              <a:ea typeface="Open Sans"/>
              <a:cs typeface="Open Sans"/>
              <a:sym typeface="Open Sans"/>
            </a:endParaRPr>
          </a:p>
          <a:p>
            <a:pPr indent="-311150" lvl="0" marL="457200" marR="0" rtl="0" algn="l">
              <a:lnSpc>
                <a:spcPct val="150000"/>
              </a:lnSpc>
              <a:spcBef>
                <a:spcPts val="0"/>
              </a:spcBef>
              <a:spcAft>
                <a:spcPts val="0"/>
              </a:spcAft>
              <a:buClr>
                <a:srgbClr val="0E2A47"/>
              </a:buClr>
              <a:buSzPts val="1300"/>
              <a:buFont typeface="Open Sans"/>
              <a:buChar char="●"/>
            </a:pPr>
            <a:r>
              <a:rPr b="0" i="0" lang="en" sz="1300" u="none" cap="none" strike="noStrike">
                <a:solidFill>
                  <a:srgbClr val="0E2A47"/>
                </a:solidFill>
                <a:latin typeface="Open Sans"/>
                <a:ea typeface="Open Sans"/>
                <a:cs typeface="Open Sans"/>
                <a:sym typeface="Open Sans"/>
              </a:rPr>
              <a:t>Countries with higher education levels are more likely to have better health conditions on a national scale: </a:t>
            </a:r>
            <a:endParaRPr b="0" i="0" sz="1300" u="none" cap="none" strike="noStrike">
              <a:solidFill>
                <a:srgbClr val="0E2A47"/>
              </a:solidFill>
              <a:latin typeface="Open Sans"/>
              <a:ea typeface="Open Sans"/>
              <a:cs typeface="Open Sans"/>
              <a:sym typeface="Open Sans"/>
            </a:endParaRPr>
          </a:p>
          <a:p>
            <a:pPr indent="-311150" lvl="1" marL="914400" marR="0" rtl="0" algn="l">
              <a:lnSpc>
                <a:spcPct val="150000"/>
              </a:lnSpc>
              <a:spcBef>
                <a:spcPts val="0"/>
              </a:spcBef>
              <a:spcAft>
                <a:spcPts val="0"/>
              </a:spcAft>
              <a:buClr>
                <a:srgbClr val="0E2A47"/>
              </a:buClr>
              <a:buSzPts val="1300"/>
              <a:buFont typeface="Open Sans"/>
              <a:buChar char="○"/>
            </a:pPr>
            <a:r>
              <a:rPr b="0" i="0" lang="en" sz="1300" u="none" cap="none" strike="noStrike">
                <a:solidFill>
                  <a:srgbClr val="0E2A47"/>
                </a:solidFill>
                <a:latin typeface="Open Sans"/>
                <a:ea typeface="Open Sans"/>
                <a:cs typeface="Open Sans"/>
                <a:sym typeface="Open Sans"/>
              </a:rPr>
              <a:t>“An additional 4 years of education lowers 5-year mortality by 1.8% points, reduces the risk of heart disease by 2.16 % points, and lowers the risk of diabetes by 1.3% points.” (Picker, 2007)</a:t>
            </a:r>
            <a:endParaRPr b="0" i="0" sz="1300" u="none" cap="none" strike="noStrike">
              <a:solidFill>
                <a:srgbClr val="0E2A47"/>
              </a:solidFill>
              <a:latin typeface="Open Sans"/>
              <a:ea typeface="Open Sans"/>
              <a:cs typeface="Open Sans"/>
              <a:sym typeface="Open Sans"/>
            </a:endParaRPr>
          </a:p>
          <a:p>
            <a:pPr indent="-311150" lvl="0" marL="457200" marR="0" rtl="0" algn="l">
              <a:lnSpc>
                <a:spcPct val="150000"/>
              </a:lnSpc>
              <a:spcBef>
                <a:spcPts val="0"/>
              </a:spcBef>
              <a:spcAft>
                <a:spcPts val="0"/>
              </a:spcAft>
              <a:buClr>
                <a:srgbClr val="0E2A47"/>
              </a:buClr>
              <a:buSzPts val="1300"/>
              <a:buFont typeface="Open Sans"/>
              <a:buChar char="●"/>
            </a:pPr>
            <a:r>
              <a:rPr b="0" i="0" lang="en" sz="1300" u="none" cap="none" strike="noStrike">
                <a:solidFill>
                  <a:srgbClr val="0E2A47"/>
                </a:solidFill>
                <a:latin typeface="Open Sans"/>
                <a:ea typeface="Open Sans"/>
                <a:cs typeface="Open Sans"/>
                <a:sym typeface="Open Sans"/>
              </a:rPr>
              <a:t>Adversely, education also tends to increase awareness and attention to preventative care which can raise a country’s health costs in the short term, despite the benefits this may bring in the long term. (Raghupathi, 2020)</a:t>
            </a:r>
            <a:endParaRPr b="0" i="0" sz="1300" u="none" cap="none" strike="noStrike">
              <a:solidFill>
                <a:srgbClr val="0E2A47"/>
              </a:solidFill>
              <a:latin typeface="Open Sans"/>
              <a:ea typeface="Open Sans"/>
              <a:cs typeface="Open Sans"/>
              <a:sym typeface="Open Sans"/>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E2A47"/>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E2A47"/>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E2A47"/>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rgbClr val="575757"/>
                </a:solidFill>
                <a:highlight>
                  <a:srgbClr val="FFFFFF"/>
                </a:highlight>
                <a:latin typeface="Arial"/>
                <a:ea typeface="Arial"/>
                <a:cs typeface="Arial"/>
                <a:sym typeface="Arial"/>
              </a:rPr>
              <a:t> </a:t>
            </a:r>
            <a:endParaRPr b="0" i="0" sz="1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09" name="Shape 3009"/>
        <p:cNvGrpSpPr/>
        <p:nvPr/>
      </p:nvGrpSpPr>
      <p:grpSpPr>
        <a:xfrm>
          <a:off x="0" y="0"/>
          <a:ext cx="0" cy="0"/>
          <a:chOff x="0" y="0"/>
          <a:chExt cx="0" cy="0"/>
        </a:xfrm>
      </p:grpSpPr>
      <p:sp>
        <p:nvSpPr>
          <p:cNvPr id="3010" name="Google Shape;3010;p48"/>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Category: HEALTH</a:t>
            </a:r>
            <a:endParaRPr/>
          </a:p>
        </p:txBody>
      </p:sp>
      <p:sp>
        <p:nvSpPr>
          <p:cNvPr id="3011" name="Google Shape;3011;p48"/>
          <p:cNvSpPr txBox="1"/>
          <p:nvPr/>
        </p:nvSpPr>
        <p:spPr>
          <a:xfrm>
            <a:off x="672225" y="950825"/>
            <a:ext cx="8036100" cy="6195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rgbClr val="0E2A47"/>
              </a:buClr>
              <a:buSzPts val="1600"/>
              <a:buFont typeface="Open Sans"/>
              <a:buChar char="●"/>
            </a:pPr>
            <a:r>
              <a:rPr b="0" i="0" lang="en" sz="1600" u="none" cap="none" strike="noStrike">
                <a:solidFill>
                  <a:srgbClr val="0E2A47"/>
                </a:solidFill>
                <a:latin typeface="Open Sans"/>
                <a:ea typeface="Open Sans"/>
                <a:cs typeface="Open Sans"/>
                <a:sym typeface="Open Sans"/>
              </a:rPr>
              <a:t>Lower educational attainment has been linked to shorter life expectancies, lower survival rates when sick and lower levels of reported self help. (Raghupathi, 2020)</a:t>
            </a:r>
            <a:endParaRPr b="0" i="0" sz="1600" u="none" cap="none" strike="noStrike">
              <a:solidFill>
                <a:srgbClr val="0E2A47"/>
              </a:solidFill>
              <a:latin typeface="Open Sans"/>
              <a:ea typeface="Open Sans"/>
              <a:cs typeface="Open Sans"/>
              <a:sym typeface="Open Sans"/>
            </a:endParaRPr>
          </a:p>
          <a:p>
            <a:pPr indent="-336550" lvl="0" marL="457200" marR="0" rtl="0" algn="l">
              <a:lnSpc>
                <a:spcPct val="150000"/>
              </a:lnSpc>
              <a:spcBef>
                <a:spcPts val="0"/>
              </a:spcBef>
              <a:spcAft>
                <a:spcPts val="0"/>
              </a:spcAft>
              <a:buClr>
                <a:srgbClr val="0E2A47"/>
              </a:buClr>
              <a:buSzPts val="1700"/>
              <a:buFont typeface="Open Sans"/>
              <a:buChar char="●"/>
            </a:pPr>
            <a:r>
              <a:rPr b="0" i="0" lang="en" sz="1700" u="none" cap="none" strike="noStrike">
                <a:solidFill>
                  <a:srgbClr val="0E2A47"/>
                </a:solidFill>
                <a:latin typeface="Open Sans"/>
                <a:ea typeface="Open Sans"/>
                <a:cs typeface="Open Sans"/>
                <a:sym typeface="Open Sans"/>
              </a:rPr>
              <a:t>Most health care systems aim to enhance the health of the population in the most effective manner possible given the country’s available resources and competing needs.</a:t>
            </a:r>
            <a:endParaRPr b="0" i="0" sz="1700" u="none" cap="none" strike="noStrike">
              <a:solidFill>
                <a:srgbClr val="0E2A47"/>
              </a:solidFill>
              <a:latin typeface="Open Sans"/>
              <a:ea typeface="Open Sans"/>
              <a:cs typeface="Open Sans"/>
              <a:sym typeface="Open Sans"/>
            </a:endParaRPr>
          </a:p>
          <a:p>
            <a:pPr indent="-336550" lvl="0" marL="457200" marR="0" rtl="0" algn="l">
              <a:lnSpc>
                <a:spcPct val="150000"/>
              </a:lnSpc>
              <a:spcBef>
                <a:spcPts val="0"/>
              </a:spcBef>
              <a:spcAft>
                <a:spcPts val="0"/>
              </a:spcAft>
              <a:buClr>
                <a:srgbClr val="0E2A47"/>
              </a:buClr>
              <a:buSzPts val="1700"/>
              <a:buFont typeface="Open Sans"/>
              <a:buChar char="●"/>
            </a:pPr>
            <a:r>
              <a:rPr b="0" i="0" lang="en" sz="1700" u="none" cap="none" strike="noStrike">
                <a:solidFill>
                  <a:srgbClr val="0E2A47"/>
                </a:solidFill>
                <a:latin typeface="Open Sans"/>
                <a:ea typeface="Open Sans"/>
                <a:cs typeface="Open Sans"/>
                <a:sym typeface="Open Sans"/>
              </a:rPr>
              <a:t>There is a complex relationship between education and its impact on health. Education may bring beneficial but also adverse effects to a country’s health system.</a:t>
            </a:r>
            <a:endParaRPr b="0" i="0" sz="1600" u="none" cap="none" strike="noStrike">
              <a:solidFill>
                <a:srgbClr val="0E2A47"/>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E2A47"/>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E2A47"/>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E2A47"/>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E2A47"/>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50"/>
              <a:buFont typeface="Arial"/>
              <a:buNone/>
            </a:pPr>
            <a:r>
              <a:rPr b="0" i="0" lang="en" sz="1650" u="none" cap="none" strike="noStrike">
                <a:solidFill>
                  <a:srgbClr val="575757"/>
                </a:solidFill>
                <a:highlight>
                  <a:srgbClr val="FFFFFF"/>
                </a:highlight>
                <a:latin typeface="Arial"/>
                <a:ea typeface="Arial"/>
                <a:cs typeface="Arial"/>
                <a:sym typeface="Arial"/>
              </a:rPr>
              <a:t> </a:t>
            </a:r>
            <a:endParaRPr b="0" i="0" sz="2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49"/>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03</a:t>
            </a:r>
            <a:endParaRPr/>
          </a:p>
        </p:txBody>
      </p:sp>
      <p:sp>
        <p:nvSpPr>
          <p:cNvPr id="3017" name="Google Shape;3017;p49"/>
          <p:cNvSpPr txBox="1"/>
          <p:nvPr>
            <p:ph type="ctrTitle"/>
          </p:nvPr>
        </p:nvSpPr>
        <p:spPr>
          <a:xfrm>
            <a:off x="2247675" y="2808200"/>
            <a:ext cx="4820700" cy="87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RESEARCH METHODOLOGY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1" name="Shape 3021"/>
        <p:cNvGrpSpPr/>
        <p:nvPr/>
      </p:nvGrpSpPr>
      <p:grpSpPr>
        <a:xfrm>
          <a:off x="0" y="0"/>
          <a:ext cx="0" cy="0"/>
          <a:chOff x="0" y="0"/>
          <a:chExt cx="0" cy="0"/>
        </a:xfrm>
      </p:grpSpPr>
      <p:sp>
        <p:nvSpPr>
          <p:cNvPr id="3022" name="Google Shape;3022;p5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DATA SOURCE &amp; TIME PERIOD</a:t>
            </a:r>
            <a:endParaRPr/>
          </a:p>
        </p:txBody>
      </p:sp>
      <p:sp>
        <p:nvSpPr>
          <p:cNvPr id="3023" name="Google Shape;3023;p50"/>
          <p:cNvSpPr txBox="1"/>
          <p:nvPr/>
        </p:nvSpPr>
        <p:spPr>
          <a:xfrm>
            <a:off x="1029850" y="1383325"/>
            <a:ext cx="7604700" cy="21396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0E2A47"/>
              </a:buClr>
              <a:buSzPts val="2300"/>
              <a:buFont typeface="Open Sans"/>
              <a:buChar char="●"/>
            </a:pPr>
            <a:r>
              <a:rPr b="0" i="0" lang="en" sz="2300" u="none" cap="none" strike="noStrike">
                <a:solidFill>
                  <a:srgbClr val="0E2A47"/>
                </a:solidFill>
                <a:latin typeface="Open Sans"/>
                <a:ea typeface="Open Sans"/>
                <a:cs typeface="Open Sans"/>
                <a:sym typeface="Open Sans"/>
              </a:rPr>
              <a:t>Data Source: </a:t>
            </a:r>
            <a:r>
              <a:rPr b="0" i="0" lang="en" sz="2300" u="sng" cap="none" strike="noStrike">
                <a:solidFill>
                  <a:schemeClr val="hlink"/>
                </a:solidFill>
                <a:latin typeface="Open Sans"/>
                <a:ea typeface="Open Sans"/>
                <a:cs typeface="Open Sans"/>
                <a:sym typeface="Open Sans"/>
                <a:hlinkClick r:id="rId3"/>
              </a:rPr>
              <a:t>World Bank </a:t>
            </a:r>
            <a:r>
              <a:rPr b="0" i="0" lang="en" sz="2300" u="none" cap="none" strike="noStrike">
                <a:solidFill>
                  <a:srgbClr val="0E2A47"/>
                </a:solidFill>
                <a:latin typeface="Open Sans"/>
                <a:ea typeface="Open Sans"/>
                <a:cs typeface="Open Sans"/>
                <a:sym typeface="Open Sans"/>
              </a:rPr>
              <a:t> </a:t>
            </a:r>
            <a:endParaRPr b="0" i="0" sz="2300" u="none" cap="none" strike="noStrike">
              <a:solidFill>
                <a:srgbClr val="0E2A47"/>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E2A47"/>
              </a:solidFill>
              <a:latin typeface="Open Sans"/>
              <a:ea typeface="Open Sans"/>
              <a:cs typeface="Open Sans"/>
              <a:sym typeface="Open Sans"/>
            </a:endParaRPr>
          </a:p>
          <a:p>
            <a:pPr indent="-374650" lvl="0" marL="457200" marR="0" rtl="0" algn="l">
              <a:lnSpc>
                <a:spcPct val="100000"/>
              </a:lnSpc>
              <a:spcBef>
                <a:spcPts val="0"/>
              </a:spcBef>
              <a:spcAft>
                <a:spcPts val="0"/>
              </a:spcAft>
              <a:buClr>
                <a:srgbClr val="0E2A47"/>
              </a:buClr>
              <a:buSzPts val="2300"/>
              <a:buFont typeface="Open Sans"/>
              <a:buChar char="●"/>
            </a:pPr>
            <a:r>
              <a:rPr b="0" i="0" lang="en" sz="2300" u="none" cap="none" strike="noStrike">
                <a:solidFill>
                  <a:srgbClr val="0E2A47"/>
                </a:solidFill>
                <a:latin typeface="Open Sans"/>
                <a:ea typeface="Open Sans"/>
                <a:cs typeface="Open Sans"/>
                <a:sym typeface="Open Sans"/>
              </a:rPr>
              <a:t>Time Period: 2002- 2015</a:t>
            </a:r>
            <a:endParaRPr b="0" i="0" sz="2300" u="none" cap="none" strike="noStrike">
              <a:solidFill>
                <a:srgbClr val="0E2A47"/>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Open Sans"/>
              <a:ea typeface="Open Sans"/>
              <a:cs typeface="Open Sans"/>
              <a:sym typeface="Open Sans"/>
            </a:endParaRPr>
          </a:p>
        </p:txBody>
      </p:sp>
      <p:grpSp>
        <p:nvGrpSpPr>
          <p:cNvPr id="3024" name="Google Shape;3024;p50"/>
          <p:cNvGrpSpPr/>
          <p:nvPr/>
        </p:nvGrpSpPr>
        <p:grpSpPr>
          <a:xfrm>
            <a:off x="6426112" y="1771036"/>
            <a:ext cx="1840182" cy="1364192"/>
            <a:chOff x="6015523" y="3714217"/>
            <a:chExt cx="557665" cy="516387"/>
          </a:xfrm>
        </p:grpSpPr>
        <p:grpSp>
          <p:nvGrpSpPr>
            <p:cNvPr id="3025" name="Google Shape;3025;p50"/>
            <p:cNvGrpSpPr/>
            <p:nvPr/>
          </p:nvGrpSpPr>
          <p:grpSpPr>
            <a:xfrm>
              <a:off x="6036094" y="3716980"/>
              <a:ext cx="529822" cy="510481"/>
              <a:chOff x="3148311" y="-545634"/>
              <a:chExt cx="1006118" cy="969573"/>
            </a:xfrm>
          </p:grpSpPr>
          <p:sp>
            <p:nvSpPr>
              <p:cNvPr id="3026" name="Google Shape;3026;p50"/>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50"/>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50"/>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50"/>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50"/>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50"/>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50"/>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50"/>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50"/>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50"/>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36" name="Google Shape;3036;p50"/>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7" name="Google Shape;3037;p50"/>
          <p:cNvGrpSpPr/>
          <p:nvPr/>
        </p:nvGrpSpPr>
        <p:grpSpPr>
          <a:xfrm>
            <a:off x="2670727" y="3055776"/>
            <a:ext cx="3365951" cy="1725104"/>
            <a:chOff x="233350" y="949250"/>
            <a:chExt cx="7137300" cy="3802300"/>
          </a:xfrm>
        </p:grpSpPr>
        <p:sp>
          <p:nvSpPr>
            <p:cNvPr id="3038" name="Google Shape;3038;p5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5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5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5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5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5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5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5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5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5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5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5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5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5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5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5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5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5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5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5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5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5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5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5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5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5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5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5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5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5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5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5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5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5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5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5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5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5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5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5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5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5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5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5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5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5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5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5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5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5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5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pic>
        <p:nvPicPr>
          <p:cNvPr id="3093" name="Google Shape;3093;p51"/>
          <p:cNvPicPr preferRelativeResize="0"/>
          <p:nvPr/>
        </p:nvPicPr>
        <p:blipFill rotWithShape="1">
          <a:blip r:embed="rId3">
            <a:alphaModFix amt="68000"/>
          </a:blip>
          <a:srcRect b="0" l="0" r="0" t="0"/>
          <a:stretch/>
        </p:blipFill>
        <p:spPr>
          <a:xfrm>
            <a:off x="753648" y="3070732"/>
            <a:ext cx="914525" cy="769265"/>
          </a:xfrm>
          <a:prstGeom prst="rect">
            <a:avLst/>
          </a:prstGeom>
          <a:noFill/>
          <a:ln>
            <a:noFill/>
          </a:ln>
        </p:spPr>
      </p:pic>
      <p:pic>
        <p:nvPicPr>
          <p:cNvPr id="3094" name="Google Shape;3094;p51"/>
          <p:cNvPicPr preferRelativeResize="0"/>
          <p:nvPr/>
        </p:nvPicPr>
        <p:blipFill rotWithShape="1">
          <a:blip r:embed="rId4">
            <a:alphaModFix amt="44000"/>
          </a:blip>
          <a:srcRect b="0" l="0" r="0" t="0"/>
          <a:stretch/>
        </p:blipFill>
        <p:spPr>
          <a:xfrm>
            <a:off x="759204" y="1794476"/>
            <a:ext cx="914520" cy="769277"/>
          </a:xfrm>
          <a:prstGeom prst="rect">
            <a:avLst/>
          </a:prstGeom>
          <a:noFill/>
          <a:ln>
            <a:noFill/>
          </a:ln>
        </p:spPr>
      </p:pic>
      <p:pic>
        <p:nvPicPr>
          <p:cNvPr id="3095" name="Google Shape;3095;p51"/>
          <p:cNvPicPr preferRelativeResize="0"/>
          <p:nvPr/>
        </p:nvPicPr>
        <p:blipFill rotWithShape="1">
          <a:blip r:embed="rId5">
            <a:alphaModFix amt="55000"/>
          </a:blip>
          <a:srcRect b="0" l="0" r="0" t="0"/>
          <a:stretch/>
        </p:blipFill>
        <p:spPr>
          <a:xfrm>
            <a:off x="1922330" y="5354825"/>
            <a:ext cx="1212974" cy="1020309"/>
          </a:xfrm>
          <a:prstGeom prst="rect">
            <a:avLst/>
          </a:prstGeom>
          <a:noFill/>
          <a:ln>
            <a:noFill/>
          </a:ln>
        </p:spPr>
      </p:pic>
      <p:sp>
        <p:nvSpPr>
          <p:cNvPr id="3096" name="Google Shape;3096;p51"/>
          <p:cNvSpPr txBox="1"/>
          <p:nvPr>
            <p:ph type="ctrTitle"/>
          </p:nvPr>
        </p:nvSpPr>
        <p:spPr>
          <a:xfrm>
            <a:off x="736650" y="181550"/>
            <a:ext cx="7672500" cy="76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GROUPING VARIABLE:</a:t>
            </a:r>
            <a:endParaRPr/>
          </a:p>
          <a:p>
            <a:pPr indent="0" lvl="0" marL="0" rtl="0" algn="ctr">
              <a:lnSpc>
                <a:spcPct val="100000"/>
              </a:lnSpc>
              <a:spcBef>
                <a:spcPts val="0"/>
              </a:spcBef>
              <a:spcAft>
                <a:spcPts val="0"/>
              </a:spcAft>
              <a:buSzPts val="800"/>
              <a:buNone/>
            </a:pPr>
            <a:r>
              <a:rPr lang="en"/>
              <a:t>CONTINENTS </a:t>
            </a:r>
            <a:endParaRPr/>
          </a:p>
        </p:txBody>
      </p:sp>
      <p:pic>
        <p:nvPicPr>
          <p:cNvPr id="3097" name="Google Shape;3097;p51"/>
          <p:cNvPicPr preferRelativeResize="0"/>
          <p:nvPr/>
        </p:nvPicPr>
        <p:blipFill rotWithShape="1">
          <a:blip r:embed="rId4">
            <a:alphaModFix amt="44000"/>
          </a:blip>
          <a:srcRect b="0" l="0" r="0" t="0"/>
          <a:stretch/>
        </p:blipFill>
        <p:spPr>
          <a:xfrm>
            <a:off x="4608122" y="3622087"/>
            <a:ext cx="554040" cy="466028"/>
          </a:xfrm>
          <a:prstGeom prst="rect">
            <a:avLst/>
          </a:prstGeom>
          <a:noFill/>
          <a:ln>
            <a:noFill/>
          </a:ln>
        </p:spPr>
      </p:pic>
      <p:pic>
        <p:nvPicPr>
          <p:cNvPr id="3098" name="Google Shape;3098;p51"/>
          <p:cNvPicPr preferRelativeResize="0"/>
          <p:nvPr/>
        </p:nvPicPr>
        <p:blipFill rotWithShape="1">
          <a:blip r:embed="rId3">
            <a:alphaModFix amt="68000"/>
          </a:blip>
          <a:srcRect b="0" l="0" r="0" t="0"/>
          <a:stretch/>
        </p:blipFill>
        <p:spPr>
          <a:xfrm>
            <a:off x="5653169" y="2331459"/>
            <a:ext cx="554045" cy="466037"/>
          </a:xfrm>
          <a:prstGeom prst="rect">
            <a:avLst/>
          </a:prstGeom>
          <a:noFill/>
          <a:ln>
            <a:noFill/>
          </a:ln>
        </p:spPr>
      </p:pic>
      <p:pic>
        <p:nvPicPr>
          <p:cNvPr id="3099" name="Google Shape;3099;p51"/>
          <p:cNvPicPr preferRelativeResize="0"/>
          <p:nvPr/>
        </p:nvPicPr>
        <p:blipFill rotWithShape="1">
          <a:blip r:embed="rId4">
            <a:alphaModFix amt="44000"/>
          </a:blip>
          <a:srcRect b="0" l="0" r="0" t="0"/>
          <a:stretch/>
        </p:blipFill>
        <p:spPr>
          <a:xfrm>
            <a:off x="7335599" y="1328457"/>
            <a:ext cx="554040" cy="466028"/>
          </a:xfrm>
          <a:prstGeom prst="rect">
            <a:avLst/>
          </a:prstGeom>
          <a:noFill/>
          <a:ln>
            <a:noFill/>
          </a:ln>
        </p:spPr>
      </p:pic>
      <p:pic>
        <p:nvPicPr>
          <p:cNvPr id="3100" name="Google Shape;3100;p51"/>
          <p:cNvPicPr preferRelativeResize="0"/>
          <p:nvPr/>
        </p:nvPicPr>
        <p:blipFill rotWithShape="1">
          <a:blip r:embed="rId6">
            <a:alphaModFix/>
          </a:blip>
          <a:srcRect b="0" l="0" r="0" t="0"/>
          <a:stretch/>
        </p:blipFill>
        <p:spPr>
          <a:xfrm>
            <a:off x="808575" y="1100575"/>
            <a:ext cx="7400798" cy="3795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sp>
        <p:nvSpPr>
          <p:cNvPr id="3105" name="Google Shape;3105;p52"/>
          <p:cNvSpPr txBox="1"/>
          <p:nvPr>
            <p:ph type="ctrTitle"/>
          </p:nvPr>
        </p:nvSpPr>
        <p:spPr>
          <a:xfrm>
            <a:off x="736650" y="568350"/>
            <a:ext cx="7672500" cy="5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GROUPING VARIABLE- Expanded</a:t>
            </a:r>
            <a:endParaRPr/>
          </a:p>
        </p:txBody>
      </p:sp>
      <p:graphicFrame>
        <p:nvGraphicFramePr>
          <p:cNvPr id="3106" name="Google Shape;3106;p52"/>
          <p:cNvGraphicFramePr/>
          <p:nvPr/>
        </p:nvGraphicFramePr>
        <p:xfrm>
          <a:off x="658375" y="1249500"/>
          <a:ext cx="3000000" cy="3000000"/>
        </p:xfrm>
        <a:graphic>
          <a:graphicData uri="http://schemas.openxmlformats.org/drawingml/2006/table">
            <a:tbl>
              <a:tblPr>
                <a:noFill/>
                <a:tableStyleId>{A3176641-7128-42C5-B2A1-E4985EC028F0}</a:tableStyleId>
              </a:tblPr>
              <a:tblGrid>
                <a:gridCol w="1612850"/>
                <a:gridCol w="1612850"/>
                <a:gridCol w="1612850"/>
                <a:gridCol w="1612850"/>
                <a:gridCol w="1612850"/>
              </a:tblGrid>
              <a:tr h="8187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rPr>
                        <a:t>NORTH AMERICA</a:t>
                      </a:r>
                      <a:endParaRPr b="1" sz="1400" u="none" cap="none" strike="noStrike">
                        <a:solidFill>
                          <a:srgbClr val="FFFFFF"/>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rPr>
                        <a:t>SOUTH AMERICA</a:t>
                      </a:r>
                      <a:endParaRPr b="1" sz="1400" u="none" cap="none" strike="noStrike">
                        <a:solidFill>
                          <a:srgbClr val="FFFFFF"/>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rPr>
                        <a:t>ASIA</a:t>
                      </a:r>
                      <a:endParaRPr b="1" sz="1400" u="none" cap="none" strike="noStrike">
                        <a:solidFill>
                          <a:srgbClr val="FFFFFF"/>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rPr>
                        <a:t>AFRICA</a:t>
                      </a:r>
                      <a:endParaRPr b="1" sz="1400" u="none" cap="none" strike="noStrike">
                        <a:solidFill>
                          <a:srgbClr val="FFFFFF"/>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FFFFFF"/>
                          </a:solidFill>
                        </a:rPr>
                        <a:t>EUROPE</a:t>
                      </a:r>
                      <a:endParaRPr b="1" sz="1400" u="none" cap="none" strike="noStrike">
                        <a:solidFill>
                          <a:srgbClr val="FFFFFF"/>
                        </a:solidFill>
                      </a:endParaRPr>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chemeClr val="dk2"/>
                    </a:solidFill>
                  </a:tcPr>
                </a:tc>
              </a:tr>
              <a:tr h="5117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Mexico</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Brazil</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Japan</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South Africa</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Germany</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5321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Panama</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Peru</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Thailand</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Egypt Arab Rep</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Spain</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5117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El Salvador</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Colombia</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Vietnam</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Tunisia</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Netherlands</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5321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Costa Rica</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Ecuador </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Indonesia</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Morocco </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UK (United Kingdom)</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r h="5117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Honduras</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Chile</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Malaysia</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Kenya</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Poland</a:t>
                      </a:r>
                      <a:endParaRPr sz="1400" u="none" cap="none" strike="noStrike"/>
                    </a:p>
                  </a:txBody>
                  <a:tcPr marT="91425" marB="91425" marR="91425" marL="91425">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0" name="Shape 3110"/>
        <p:cNvGrpSpPr/>
        <p:nvPr/>
      </p:nvGrpSpPr>
      <p:grpSpPr>
        <a:xfrm>
          <a:off x="0" y="0"/>
          <a:ext cx="0" cy="0"/>
          <a:chOff x="0" y="0"/>
          <a:chExt cx="0" cy="0"/>
        </a:xfrm>
      </p:grpSpPr>
      <p:sp>
        <p:nvSpPr>
          <p:cNvPr id="3111" name="Google Shape;3111;p53"/>
          <p:cNvSpPr txBox="1"/>
          <p:nvPr>
            <p:ph type="title"/>
          </p:nvPr>
        </p:nvSpPr>
        <p:spPr>
          <a:xfrm>
            <a:off x="1284000" y="1558475"/>
            <a:ext cx="6576000" cy="151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lang="en" sz="4000"/>
              <a:t>VARIABLES</a:t>
            </a:r>
            <a:endParaRPr sz="4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54"/>
          <p:cNvSpPr/>
          <p:nvPr/>
        </p:nvSpPr>
        <p:spPr>
          <a:xfrm>
            <a:off x="283025" y="457200"/>
            <a:ext cx="2903100" cy="3987000"/>
          </a:xfrm>
          <a:prstGeom prst="diamond">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Times New Roman"/>
                <a:ea typeface="Times New Roman"/>
                <a:cs typeface="Times New Roman"/>
                <a:sym typeface="Times New Roman"/>
              </a:rPr>
              <a:t>EDUCATION</a:t>
            </a:r>
            <a:endParaRPr b="0" i="0" sz="1400" u="none" cap="none" strike="noStrike">
              <a:solidFill>
                <a:srgbClr val="000000"/>
              </a:solidFill>
              <a:latin typeface="Arial"/>
              <a:ea typeface="Arial"/>
              <a:cs typeface="Arial"/>
              <a:sym typeface="Arial"/>
            </a:endParaRPr>
          </a:p>
        </p:txBody>
      </p:sp>
      <p:sp>
        <p:nvSpPr>
          <p:cNvPr id="3117" name="Google Shape;3117;p54"/>
          <p:cNvSpPr/>
          <p:nvPr/>
        </p:nvSpPr>
        <p:spPr>
          <a:xfrm>
            <a:off x="4543000" y="136300"/>
            <a:ext cx="1872300" cy="1072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Primary education, pupils (numbers</a:t>
            </a:r>
            <a:r>
              <a:rPr b="0" i="0" lang="en" sz="1300" u="none" cap="none" strike="noStrike">
                <a:solidFill>
                  <a:srgbClr val="000000"/>
                </a:solidFill>
                <a:latin typeface="Times New Roman"/>
                <a:ea typeface="Times New Roman"/>
                <a:cs typeface="Times New Roman"/>
                <a:sym typeface="Times New Roman"/>
              </a:rPr>
              <a:t>)</a:t>
            </a:r>
            <a:endParaRPr b="0" i="0" sz="1300" u="none" cap="none" strike="noStrike">
              <a:solidFill>
                <a:srgbClr val="000000"/>
              </a:solidFill>
              <a:latin typeface="Times New Roman"/>
              <a:ea typeface="Times New Roman"/>
              <a:cs typeface="Times New Roman"/>
              <a:sym typeface="Times New Roman"/>
            </a:endParaRPr>
          </a:p>
        </p:txBody>
      </p:sp>
      <p:sp>
        <p:nvSpPr>
          <p:cNvPr id="3118" name="Google Shape;3118;p54"/>
          <p:cNvSpPr/>
          <p:nvPr/>
        </p:nvSpPr>
        <p:spPr>
          <a:xfrm>
            <a:off x="4543000" y="1378175"/>
            <a:ext cx="1872300" cy="1072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Compulsory education, duration (years)</a:t>
            </a:r>
            <a:endParaRPr b="1" i="0" sz="1300" u="none" cap="none" strike="noStrike">
              <a:solidFill>
                <a:srgbClr val="000000"/>
              </a:solidFill>
              <a:latin typeface="Times New Roman"/>
              <a:ea typeface="Times New Roman"/>
              <a:cs typeface="Times New Roman"/>
              <a:sym typeface="Times New Roman"/>
            </a:endParaRPr>
          </a:p>
        </p:txBody>
      </p:sp>
      <p:sp>
        <p:nvSpPr>
          <p:cNvPr id="3119" name="Google Shape;3119;p54"/>
          <p:cNvSpPr/>
          <p:nvPr/>
        </p:nvSpPr>
        <p:spPr>
          <a:xfrm>
            <a:off x="4485050" y="2550750"/>
            <a:ext cx="1872300" cy="107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Primary school starting age (years)</a:t>
            </a:r>
            <a:endParaRPr b="1" i="0" sz="1300" u="none" cap="none" strike="noStrike">
              <a:solidFill>
                <a:srgbClr val="000000"/>
              </a:solidFill>
              <a:latin typeface="Times New Roman"/>
              <a:ea typeface="Times New Roman"/>
              <a:cs typeface="Times New Roman"/>
              <a:sym typeface="Times New Roman"/>
            </a:endParaRPr>
          </a:p>
        </p:txBody>
      </p:sp>
      <p:sp>
        <p:nvSpPr>
          <p:cNvPr id="3120" name="Google Shape;3120;p54"/>
          <p:cNvSpPr/>
          <p:nvPr/>
        </p:nvSpPr>
        <p:spPr>
          <a:xfrm>
            <a:off x="4485050" y="3723325"/>
            <a:ext cx="1872300" cy="1072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Adjusted savings: education expenditure (% of GNI)</a:t>
            </a:r>
            <a:endParaRPr b="1" i="0" sz="1300" u="none" cap="none" strike="noStrike">
              <a:solidFill>
                <a:srgbClr val="000000"/>
              </a:solidFill>
              <a:latin typeface="Times New Roman"/>
              <a:ea typeface="Times New Roman"/>
              <a:cs typeface="Times New Roman"/>
              <a:sym typeface="Times New Roman"/>
            </a:endParaRPr>
          </a:p>
        </p:txBody>
      </p:sp>
      <p:sp>
        <p:nvSpPr>
          <p:cNvPr id="3121" name="Google Shape;3121;p54"/>
          <p:cNvSpPr/>
          <p:nvPr/>
        </p:nvSpPr>
        <p:spPr>
          <a:xfrm>
            <a:off x="2760025" y="504450"/>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54"/>
          <p:cNvSpPr/>
          <p:nvPr/>
        </p:nvSpPr>
        <p:spPr>
          <a:xfrm>
            <a:off x="2760025" y="3039850"/>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54"/>
          <p:cNvSpPr/>
          <p:nvPr/>
        </p:nvSpPr>
        <p:spPr>
          <a:xfrm>
            <a:off x="2828275" y="1698625"/>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54"/>
          <p:cNvSpPr/>
          <p:nvPr/>
        </p:nvSpPr>
        <p:spPr>
          <a:xfrm>
            <a:off x="2760025" y="4154575"/>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37"/>
          <p:cNvSpPr txBox="1"/>
          <p:nvPr>
            <p:ph idx="1" type="body"/>
          </p:nvPr>
        </p:nvSpPr>
        <p:spPr>
          <a:xfrm>
            <a:off x="720000" y="950825"/>
            <a:ext cx="7704000" cy="36180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2"/>
              </a:buClr>
              <a:buSzPts val="1500"/>
              <a:buChar char="❖"/>
            </a:pPr>
            <a:r>
              <a:rPr b="1" lang="en" sz="1500">
                <a:solidFill>
                  <a:schemeClr val="dk2"/>
                </a:solidFill>
              </a:rPr>
              <a:t>01 PROBLEM STATEMENT &amp; INTRODUCTION</a:t>
            </a:r>
            <a:endParaRPr b="1" sz="1500">
              <a:solidFill>
                <a:schemeClr val="dk2"/>
              </a:solidFill>
            </a:endParaRPr>
          </a:p>
          <a:p>
            <a:pPr indent="-323850" lvl="1" marL="914400" rtl="0" algn="l">
              <a:lnSpc>
                <a:spcPct val="100000"/>
              </a:lnSpc>
              <a:spcBef>
                <a:spcPts val="0"/>
              </a:spcBef>
              <a:spcAft>
                <a:spcPts val="0"/>
              </a:spcAft>
              <a:buClr>
                <a:schemeClr val="dk2"/>
              </a:buClr>
              <a:buSzPts val="1500"/>
              <a:buChar char="➢"/>
            </a:pPr>
            <a:r>
              <a:rPr i="1" lang="en" sz="1500">
                <a:solidFill>
                  <a:schemeClr val="dk2"/>
                </a:solidFill>
              </a:rPr>
              <a:t>Problem Statement</a:t>
            </a:r>
            <a:endParaRPr i="1" sz="1500">
              <a:solidFill>
                <a:schemeClr val="dk2"/>
              </a:solidFill>
            </a:endParaRPr>
          </a:p>
          <a:p>
            <a:pPr indent="-323850" lvl="1" marL="914400" rtl="0" algn="l">
              <a:lnSpc>
                <a:spcPct val="100000"/>
              </a:lnSpc>
              <a:spcBef>
                <a:spcPts val="0"/>
              </a:spcBef>
              <a:spcAft>
                <a:spcPts val="0"/>
              </a:spcAft>
              <a:buClr>
                <a:schemeClr val="dk2"/>
              </a:buClr>
              <a:buSzPts val="1500"/>
              <a:buChar char="➢"/>
            </a:pPr>
            <a:r>
              <a:rPr i="1" lang="en" sz="1500">
                <a:solidFill>
                  <a:schemeClr val="dk2"/>
                </a:solidFill>
              </a:rPr>
              <a:t>Introduction- Theme: </a:t>
            </a:r>
            <a:r>
              <a:rPr lang="en" sz="1500">
                <a:solidFill>
                  <a:schemeClr val="dk2"/>
                </a:solidFill>
              </a:rPr>
              <a:t>Education </a:t>
            </a:r>
            <a:endParaRPr b="1" sz="1500">
              <a:solidFill>
                <a:schemeClr val="dk2"/>
              </a:solidFill>
            </a:endParaRPr>
          </a:p>
          <a:p>
            <a:pPr indent="-323850" lvl="0" marL="457200" rtl="0" algn="l">
              <a:lnSpc>
                <a:spcPct val="100000"/>
              </a:lnSpc>
              <a:spcBef>
                <a:spcPts val="0"/>
              </a:spcBef>
              <a:spcAft>
                <a:spcPts val="0"/>
              </a:spcAft>
              <a:buClr>
                <a:schemeClr val="dk2"/>
              </a:buClr>
              <a:buSzPts val="1500"/>
              <a:buChar char="❖"/>
            </a:pPr>
            <a:r>
              <a:rPr b="1" lang="en" sz="1500">
                <a:solidFill>
                  <a:schemeClr val="dk2"/>
                </a:solidFill>
              </a:rPr>
              <a:t>02 RESEARCH BACKGROUND</a:t>
            </a:r>
            <a:endParaRPr sz="1500">
              <a:solidFill>
                <a:schemeClr val="dk2"/>
              </a:solidFill>
            </a:endParaRPr>
          </a:p>
          <a:p>
            <a:pPr indent="-323850" lvl="1" marL="914400" rtl="0" algn="l">
              <a:lnSpc>
                <a:spcPct val="100000"/>
              </a:lnSpc>
              <a:spcBef>
                <a:spcPts val="0"/>
              </a:spcBef>
              <a:spcAft>
                <a:spcPts val="0"/>
              </a:spcAft>
              <a:buClr>
                <a:schemeClr val="dk2"/>
              </a:buClr>
              <a:buSzPts val="1500"/>
              <a:buChar char="➢"/>
            </a:pPr>
            <a:r>
              <a:rPr i="1" lang="en" sz="1500">
                <a:solidFill>
                  <a:schemeClr val="dk2"/>
                </a:solidFill>
              </a:rPr>
              <a:t>Categories: </a:t>
            </a:r>
            <a:r>
              <a:rPr lang="en" sz="1500">
                <a:solidFill>
                  <a:schemeClr val="dk2"/>
                </a:solidFill>
              </a:rPr>
              <a:t>Why are they important/ relevant?</a:t>
            </a:r>
            <a:endParaRPr sz="1500">
              <a:solidFill>
                <a:schemeClr val="dk2"/>
              </a:solidFill>
            </a:endParaRPr>
          </a:p>
          <a:p>
            <a:pPr indent="-323850" lvl="2" marL="1371600" rtl="0" algn="l">
              <a:lnSpc>
                <a:spcPct val="100000"/>
              </a:lnSpc>
              <a:spcBef>
                <a:spcPts val="0"/>
              </a:spcBef>
              <a:spcAft>
                <a:spcPts val="0"/>
              </a:spcAft>
              <a:buClr>
                <a:schemeClr val="dk2"/>
              </a:buClr>
              <a:buSzPts val="1500"/>
              <a:buChar char="■"/>
            </a:pPr>
            <a:r>
              <a:rPr lang="en" sz="1500">
                <a:solidFill>
                  <a:schemeClr val="dk2"/>
                </a:solidFill>
              </a:rPr>
              <a:t>Economy </a:t>
            </a:r>
            <a:endParaRPr sz="1500">
              <a:solidFill>
                <a:schemeClr val="dk2"/>
              </a:solidFill>
            </a:endParaRPr>
          </a:p>
          <a:p>
            <a:pPr indent="-323850" lvl="2" marL="1371600" rtl="0" algn="l">
              <a:lnSpc>
                <a:spcPct val="100000"/>
              </a:lnSpc>
              <a:spcBef>
                <a:spcPts val="0"/>
              </a:spcBef>
              <a:spcAft>
                <a:spcPts val="0"/>
              </a:spcAft>
              <a:buClr>
                <a:schemeClr val="dk2"/>
              </a:buClr>
              <a:buSzPts val="1500"/>
              <a:buChar char="■"/>
            </a:pPr>
            <a:r>
              <a:rPr lang="en" sz="1500">
                <a:solidFill>
                  <a:schemeClr val="dk2"/>
                </a:solidFill>
              </a:rPr>
              <a:t>Social Development </a:t>
            </a:r>
            <a:endParaRPr sz="1500">
              <a:solidFill>
                <a:schemeClr val="dk2"/>
              </a:solidFill>
            </a:endParaRPr>
          </a:p>
          <a:p>
            <a:pPr indent="-323850" lvl="2" marL="1371600" rtl="0" algn="l">
              <a:lnSpc>
                <a:spcPct val="100000"/>
              </a:lnSpc>
              <a:spcBef>
                <a:spcPts val="0"/>
              </a:spcBef>
              <a:spcAft>
                <a:spcPts val="0"/>
              </a:spcAft>
              <a:buClr>
                <a:schemeClr val="dk2"/>
              </a:buClr>
              <a:buSzPts val="1500"/>
              <a:buChar char="■"/>
            </a:pPr>
            <a:r>
              <a:rPr lang="en" sz="1500">
                <a:solidFill>
                  <a:schemeClr val="dk2"/>
                </a:solidFill>
              </a:rPr>
              <a:t>Health </a:t>
            </a:r>
            <a:endParaRPr sz="1500">
              <a:solidFill>
                <a:schemeClr val="dk2"/>
              </a:solidFill>
            </a:endParaRPr>
          </a:p>
          <a:p>
            <a:pPr indent="-323850" lvl="0" marL="457200" rtl="0" algn="l">
              <a:lnSpc>
                <a:spcPct val="100000"/>
              </a:lnSpc>
              <a:spcBef>
                <a:spcPts val="0"/>
              </a:spcBef>
              <a:spcAft>
                <a:spcPts val="0"/>
              </a:spcAft>
              <a:buClr>
                <a:schemeClr val="dk2"/>
              </a:buClr>
              <a:buSzPts val="1500"/>
              <a:buChar char="❖"/>
            </a:pPr>
            <a:r>
              <a:rPr b="1" lang="en" sz="1500">
                <a:solidFill>
                  <a:schemeClr val="dk2"/>
                </a:solidFill>
              </a:rPr>
              <a:t>03 PROPOSED RESEARCH METHODOLOGY </a:t>
            </a:r>
            <a:endParaRPr b="1" sz="1500">
              <a:solidFill>
                <a:schemeClr val="dk2"/>
              </a:solidFill>
            </a:endParaRPr>
          </a:p>
          <a:p>
            <a:pPr indent="-323850" lvl="1" marL="914400" rtl="0" algn="l">
              <a:lnSpc>
                <a:spcPct val="100000"/>
              </a:lnSpc>
              <a:spcBef>
                <a:spcPts val="0"/>
              </a:spcBef>
              <a:spcAft>
                <a:spcPts val="0"/>
              </a:spcAft>
              <a:buClr>
                <a:schemeClr val="dk2"/>
              </a:buClr>
              <a:buSzPts val="1500"/>
              <a:buChar char="➢"/>
            </a:pPr>
            <a:r>
              <a:rPr lang="en" sz="1500">
                <a:solidFill>
                  <a:schemeClr val="dk2"/>
                </a:solidFill>
              </a:rPr>
              <a:t>Data Source &amp; Time Period </a:t>
            </a:r>
            <a:endParaRPr sz="1500">
              <a:solidFill>
                <a:schemeClr val="dk2"/>
              </a:solidFill>
            </a:endParaRPr>
          </a:p>
          <a:p>
            <a:pPr indent="-323850" lvl="1" marL="914400" rtl="0" algn="l">
              <a:lnSpc>
                <a:spcPct val="100000"/>
              </a:lnSpc>
              <a:spcBef>
                <a:spcPts val="0"/>
              </a:spcBef>
              <a:spcAft>
                <a:spcPts val="0"/>
              </a:spcAft>
              <a:buClr>
                <a:schemeClr val="dk2"/>
              </a:buClr>
              <a:buSzPts val="1500"/>
              <a:buChar char="➢"/>
            </a:pPr>
            <a:r>
              <a:rPr lang="en" sz="1500">
                <a:solidFill>
                  <a:schemeClr val="dk2"/>
                </a:solidFill>
              </a:rPr>
              <a:t>Grouping Variable  </a:t>
            </a:r>
            <a:endParaRPr sz="1500">
              <a:solidFill>
                <a:schemeClr val="dk2"/>
              </a:solidFill>
            </a:endParaRPr>
          </a:p>
          <a:p>
            <a:pPr indent="-323850" lvl="1" marL="914400" rtl="0" algn="l">
              <a:lnSpc>
                <a:spcPct val="100000"/>
              </a:lnSpc>
              <a:spcBef>
                <a:spcPts val="0"/>
              </a:spcBef>
              <a:spcAft>
                <a:spcPts val="0"/>
              </a:spcAft>
              <a:buClr>
                <a:schemeClr val="dk2"/>
              </a:buClr>
              <a:buSzPts val="1500"/>
              <a:buChar char="➢"/>
            </a:pPr>
            <a:r>
              <a:rPr lang="en" sz="1500">
                <a:solidFill>
                  <a:schemeClr val="dk2"/>
                </a:solidFill>
              </a:rPr>
              <a:t>Variables </a:t>
            </a:r>
            <a:endParaRPr sz="1500">
              <a:solidFill>
                <a:schemeClr val="dk2"/>
              </a:solidFill>
            </a:endParaRPr>
          </a:p>
          <a:p>
            <a:pPr indent="-323850" lvl="1" marL="914400" rtl="0" algn="l">
              <a:lnSpc>
                <a:spcPct val="100000"/>
              </a:lnSpc>
              <a:spcBef>
                <a:spcPts val="0"/>
              </a:spcBef>
              <a:spcAft>
                <a:spcPts val="0"/>
              </a:spcAft>
              <a:buClr>
                <a:schemeClr val="dk2"/>
              </a:buClr>
              <a:buSzPts val="1500"/>
              <a:buChar char="➢"/>
            </a:pPr>
            <a:r>
              <a:rPr lang="en" sz="1500">
                <a:solidFill>
                  <a:schemeClr val="dk2"/>
                </a:solidFill>
              </a:rPr>
              <a:t>Hypothesis Testing </a:t>
            </a:r>
            <a:endParaRPr sz="1500">
              <a:solidFill>
                <a:schemeClr val="dk2"/>
              </a:solidFill>
            </a:endParaRPr>
          </a:p>
          <a:p>
            <a:pPr indent="-323850" lvl="1" marL="914400" rtl="0" algn="l">
              <a:lnSpc>
                <a:spcPct val="100000"/>
              </a:lnSpc>
              <a:spcBef>
                <a:spcPts val="0"/>
              </a:spcBef>
              <a:spcAft>
                <a:spcPts val="0"/>
              </a:spcAft>
              <a:buClr>
                <a:schemeClr val="dk2"/>
              </a:buClr>
              <a:buSzPts val="1500"/>
              <a:buChar char="➢"/>
            </a:pPr>
            <a:r>
              <a:rPr lang="en" sz="1500">
                <a:solidFill>
                  <a:schemeClr val="dk2"/>
                </a:solidFill>
              </a:rPr>
              <a:t>Summarized Key Results </a:t>
            </a:r>
            <a:endParaRPr sz="1500">
              <a:solidFill>
                <a:schemeClr val="dk2"/>
              </a:solidFill>
            </a:endParaRPr>
          </a:p>
          <a:p>
            <a:pPr indent="-323850" lvl="0" marL="457200" rtl="0" algn="l">
              <a:lnSpc>
                <a:spcPct val="100000"/>
              </a:lnSpc>
              <a:spcBef>
                <a:spcPts val="0"/>
              </a:spcBef>
              <a:spcAft>
                <a:spcPts val="0"/>
              </a:spcAft>
              <a:buClr>
                <a:schemeClr val="dk2"/>
              </a:buClr>
              <a:buSzPts val="1500"/>
              <a:buChar char="❖"/>
            </a:pPr>
            <a:r>
              <a:rPr b="1" lang="en" sz="1500">
                <a:solidFill>
                  <a:schemeClr val="dk2"/>
                </a:solidFill>
              </a:rPr>
              <a:t>04 SCOPE AND LIMITATIONS</a:t>
            </a:r>
            <a:endParaRPr b="1" sz="1500">
              <a:solidFill>
                <a:schemeClr val="dk2"/>
              </a:solidFill>
            </a:endParaRPr>
          </a:p>
          <a:p>
            <a:pPr indent="-323850" lvl="0" marL="457200" rtl="0" algn="l">
              <a:lnSpc>
                <a:spcPct val="100000"/>
              </a:lnSpc>
              <a:spcBef>
                <a:spcPts val="0"/>
              </a:spcBef>
              <a:spcAft>
                <a:spcPts val="0"/>
              </a:spcAft>
              <a:buClr>
                <a:schemeClr val="dk2"/>
              </a:buClr>
              <a:buSzPts val="1500"/>
              <a:buChar char="❖"/>
            </a:pPr>
            <a:r>
              <a:rPr b="1" lang="en" sz="1500">
                <a:solidFill>
                  <a:schemeClr val="dk2"/>
                </a:solidFill>
              </a:rPr>
              <a:t>05 CONCLUSIONS AND FUTURE RESEARCH </a:t>
            </a:r>
            <a:endParaRPr b="1" sz="1500">
              <a:solidFill>
                <a:schemeClr val="dk2"/>
              </a:solidFill>
            </a:endParaRPr>
          </a:p>
          <a:p>
            <a:pPr indent="0" lvl="0" marL="457200" rtl="0" algn="l">
              <a:lnSpc>
                <a:spcPct val="100000"/>
              </a:lnSpc>
              <a:spcBef>
                <a:spcPts val="0"/>
              </a:spcBef>
              <a:spcAft>
                <a:spcPts val="0"/>
              </a:spcAft>
              <a:buSzPts val="1400"/>
              <a:buNone/>
            </a:pPr>
            <a:r>
              <a:t/>
            </a:r>
            <a:endParaRPr b="1" sz="1500">
              <a:solidFill>
                <a:schemeClr val="dk2"/>
              </a:solidFill>
            </a:endParaRPr>
          </a:p>
          <a:p>
            <a:pPr indent="0" lvl="0" marL="0" rtl="0" algn="l">
              <a:lnSpc>
                <a:spcPct val="100000"/>
              </a:lnSpc>
              <a:spcBef>
                <a:spcPts val="0"/>
              </a:spcBef>
              <a:spcAft>
                <a:spcPts val="1600"/>
              </a:spcAft>
              <a:buSzPts val="1400"/>
              <a:buNone/>
            </a:pPr>
            <a:r>
              <a:t/>
            </a:r>
            <a:endParaRPr sz="1500"/>
          </a:p>
        </p:txBody>
      </p:sp>
      <p:sp>
        <p:nvSpPr>
          <p:cNvPr id="2132" name="Google Shape;2132;p3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TABLE OF CONTENTS</a:t>
            </a:r>
            <a:endParaRPr/>
          </a:p>
        </p:txBody>
      </p:sp>
      <p:grpSp>
        <p:nvGrpSpPr>
          <p:cNvPr id="2133" name="Google Shape;2133;p37"/>
          <p:cNvGrpSpPr/>
          <p:nvPr/>
        </p:nvGrpSpPr>
        <p:grpSpPr>
          <a:xfrm>
            <a:off x="6302066" y="1467398"/>
            <a:ext cx="2450910" cy="2429642"/>
            <a:chOff x="3597785" y="3065882"/>
            <a:chExt cx="2241344" cy="1330655"/>
          </a:xfrm>
        </p:grpSpPr>
        <p:grpSp>
          <p:nvGrpSpPr>
            <p:cNvPr id="2134" name="Google Shape;2134;p37"/>
            <p:cNvGrpSpPr/>
            <p:nvPr/>
          </p:nvGrpSpPr>
          <p:grpSpPr>
            <a:xfrm>
              <a:off x="5296908" y="3937355"/>
              <a:ext cx="143199" cy="32380"/>
              <a:chOff x="5296908" y="3937355"/>
              <a:chExt cx="143199" cy="32380"/>
            </a:xfrm>
          </p:grpSpPr>
          <p:sp>
            <p:nvSpPr>
              <p:cNvPr id="2135" name="Google Shape;2135;p37"/>
              <p:cNvSpPr/>
              <p:nvPr/>
            </p:nvSpPr>
            <p:spPr>
              <a:xfrm>
                <a:off x="5319457" y="3952794"/>
                <a:ext cx="111895" cy="8"/>
              </a:xfrm>
              <a:custGeom>
                <a:rect b="b" l="l" r="r" t="t"/>
                <a:pathLst>
                  <a:path extrusionOk="0" fill="none" h="1" w="14227">
                    <a:moveTo>
                      <a:pt x="1" y="0"/>
                    </a:moveTo>
                    <a:lnTo>
                      <a:pt x="1422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6" name="Google Shape;2136;p37"/>
              <p:cNvGrpSpPr/>
              <p:nvPr/>
            </p:nvGrpSpPr>
            <p:grpSpPr>
              <a:xfrm>
                <a:off x="5402331" y="3937355"/>
                <a:ext cx="37776" cy="32380"/>
                <a:chOff x="5402331" y="3937355"/>
                <a:chExt cx="37776" cy="32380"/>
              </a:xfrm>
            </p:grpSpPr>
            <p:sp>
              <p:nvSpPr>
                <p:cNvPr id="2137" name="Google Shape;2137;p3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9" name="Google Shape;2139;p37"/>
              <p:cNvGrpSpPr/>
              <p:nvPr/>
            </p:nvGrpSpPr>
            <p:grpSpPr>
              <a:xfrm>
                <a:off x="5296908" y="3937355"/>
                <a:ext cx="37783" cy="32380"/>
                <a:chOff x="5296908" y="3937355"/>
                <a:chExt cx="37783" cy="32380"/>
              </a:xfrm>
            </p:grpSpPr>
            <p:sp>
              <p:nvSpPr>
                <p:cNvPr id="2140" name="Google Shape;2140;p3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3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42" name="Google Shape;2142;p37"/>
            <p:cNvGrpSpPr/>
            <p:nvPr/>
          </p:nvGrpSpPr>
          <p:grpSpPr>
            <a:xfrm>
              <a:off x="4724163" y="3119631"/>
              <a:ext cx="120838" cy="84218"/>
              <a:chOff x="4724163" y="3119631"/>
              <a:chExt cx="120838" cy="84218"/>
            </a:xfrm>
          </p:grpSpPr>
          <p:grpSp>
            <p:nvGrpSpPr>
              <p:cNvPr id="2143" name="Google Shape;2143;p37"/>
              <p:cNvGrpSpPr/>
              <p:nvPr/>
            </p:nvGrpSpPr>
            <p:grpSpPr>
              <a:xfrm>
                <a:off x="4746712" y="3132773"/>
                <a:ext cx="86869" cy="56424"/>
                <a:chOff x="4746712" y="3132773"/>
                <a:chExt cx="86869" cy="56424"/>
              </a:xfrm>
            </p:grpSpPr>
            <p:sp>
              <p:nvSpPr>
                <p:cNvPr id="2144" name="Google Shape;2144;p3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37"/>
                <p:cNvSpPr/>
                <p:nvPr/>
              </p:nvSpPr>
              <p:spPr>
                <a:xfrm>
                  <a:off x="4746712" y="3145334"/>
                  <a:ext cx="49479" cy="13520"/>
                </a:xfrm>
                <a:custGeom>
                  <a:rect b="b" l="l" r="r" t="t"/>
                  <a:pathLst>
                    <a:path extrusionOk="0" fill="none" h="1719" w="6291">
                      <a:moveTo>
                        <a:pt x="0" y="0"/>
                      </a:moveTo>
                      <a:lnTo>
                        <a:pt x="6290" y="171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6" name="Google Shape;2146;p37"/>
              <p:cNvGrpSpPr/>
              <p:nvPr/>
            </p:nvGrpSpPr>
            <p:grpSpPr>
              <a:xfrm>
                <a:off x="4773634" y="3143336"/>
                <a:ext cx="37776" cy="32451"/>
                <a:chOff x="4773634" y="3143336"/>
                <a:chExt cx="37776" cy="32451"/>
              </a:xfrm>
            </p:grpSpPr>
            <p:sp>
              <p:nvSpPr>
                <p:cNvPr id="2147" name="Google Shape;2147;p3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3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9" name="Google Shape;2149;p37"/>
              <p:cNvGrpSpPr/>
              <p:nvPr/>
            </p:nvGrpSpPr>
            <p:grpSpPr>
              <a:xfrm>
                <a:off x="4724163" y="3131248"/>
                <a:ext cx="37776" cy="32459"/>
                <a:chOff x="4724163" y="3131248"/>
                <a:chExt cx="37776" cy="32459"/>
              </a:xfrm>
            </p:grpSpPr>
            <p:sp>
              <p:nvSpPr>
                <p:cNvPr id="2150" name="Google Shape;2150;p3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3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2" name="Google Shape;2152;p37"/>
              <p:cNvGrpSpPr/>
              <p:nvPr/>
            </p:nvGrpSpPr>
            <p:grpSpPr>
              <a:xfrm>
                <a:off x="4755081" y="3176054"/>
                <a:ext cx="32357" cy="27795"/>
                <a:chOff x="4755081" y="3176054"/>
                <a:chExt cx="32357" cy="27795"/>
              </a:xfrm>
            </p:grpSpPr>
            <p:sp>
              <p:nvSpPr>
                <p:cNvPr id="2153" name="Google Shape;2153;p3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3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5" name="Google Shape;2155;p37"/>
              <p:cNvGrpSpPr/>
              <p:nvPr/>
            </p:nvGrpSpPr>
            <p:grpSpPr>
              <a:xfrm>
                <a:off x="4812550" y="3119631"/>
                <a:ext cx="32451" cy="27803"/>
                <a:chOff x="4812550" y="3119631"/>
                <a:chExt cx="32451" cy="27803"/>
              </a:xfrm>
            </p:grpSpPr>
            <p:sp>
              <p:nvSpPr>
                <p:cNvPr id="2156" name="Google Shape;2156;p3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3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58" name="Google Shape;2158;p37"/>
            <p:cNvGrpSpPr/>
            <p:nvPr/>
          </p:nvGrpSpPr>
          <p:grpSpPr>
            <a:xfrm>
              <a:off x="5382826" y="4027197"/>
              <a:ext cx="268967" cy="250421"/>
              <a:chOff x="5382826" y="4027197"/>
              <a:chExt cx="268967" cy="250421"/>
            </a:xfrm>
          </p:grpSpPr>
          <p:grpSp>
            <p:nvGrpSpPr>
              <p:cNvPr id="2159" name="Google Shape;2159;p37"/>
              <p:cNvGrpSpPr/>
              <p:nvPr/>
            </p:nvGrpSpPr>
            <p:grpSpPr>
              <a:xfrm>
                <a:off x="5405280" y="4042510"/>
                <a:ext cx="237570" cy="218647"/>
                <a:chOff x="5405280" y="4042510"/>
                <a:chExt cx="237570" cy="218647"/>
              </a:xfrm>
            </p:grpSpPr>
            <p:sp>
              <p:nvSpPr>
                <p:cNvPr id="2160" name="Google Shape;2160;p3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3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37"/>
                <p:cNvSpPr/>
                <p:nvPr/>
              </p:nvSpPr>
              <p:spPr>
                <a:xfrm>
                  <a:off x="5543704" y="4042990"/>
                  <a:ext cx="99146" cy="81639"/>
                </a:xfrm>
                <a:custGeom>
                  <a:rect b="b" l="l" r="r" t="t"/>
                  <a:pathLst>
                    <a:path extrusionOk="0" fill="none" h="10380" w="12606">
                      <a:moveTo>
                        <a:pt x="1" y="0"/>
                      </a:moveTo>
                      <a:lnTo>
                        <a:pt x="12606" y="1037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37"/>
                <p:cNvSpPr/>
                <p:nvPr/>
              </p:nvSpPr>
              <p:spPr>
                <a:xfrm>
                  <a:off x="5501941" y="4140980"/>
                  <a:ext cx="103708" cy="51862"/>
                </a:xfrm>
                <a:custGeom>
                  <a:rect b="b" l="l" r="r" t="t"/>
                  <a:pathLst>
                    <a:path extrusionOk="0" fill="none" h="6594" w="13186">
                      <a:moveTo>
                        <a:pt x="13186" y="6594"/>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37"/>
                <p:cNvSpPr/>
                <p:nvPr/>
              </p:nvSpPr>
              <p:spPr>
                <a:xfrm>
                  <a:off x="5495854" y="4211010"/>
                  <a:ext cx="105989" cy="50147"/>
                </a:xfrm>
                <a:custGeom>
                  <a:rect b="b" l="l" r="r" t="t"/>
                  <a:pathLst>
                    <a:path extrusionOk="0" fill="none" h="6376" w="13476">
                      <a:moveTo>
                        <a:pt x="0" y="0"/>
                      </a:moveTo>
                      <a:lnTo>
                        <a:pt x="13476" y="637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37"/>
                <p:cNvSpPr/>
                <p:nvPr/>
              </p:nvSpPr>
              <p:spPr>
                <a:xfrm>
                  <a:off x="5405280" y="4134420"/>
                  <a:ext cx="96669" cy="6567"/>
                </a:xfrm>
                <a:custGeom>
                  <a:rect b="b" l="l" r="r" t="t"/>
                  <a:pathLst>
                    <a:path extrusionOk="0" fill="none" h="835" w="12291">
                      <a:moveTo>
                        <a:pt x="12290" y="835"/>
                      </a:moveTo>
                      <a:lnTo>
                        <a:pt x="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6" name="Google Shape;2166;p37"/>
              <p:cNvGrpSpPr/>
              <p:nvPr/>
            </p:nvGrpSpPr>
            <p:grpSpPr>
              <a:xfrm>
                <a:off x="5382826" y="4125549"/>
                <a:ext cx="37776" cy="32380"/>
                <a:chOff x="5382826" y="4125549"/>
                <a:chExt cx="37776" cy="32380"/>
              </a:xfrm>
            </p:grpSpPr>
            <p:sp>
              <p:nvSpPr>
                <p:cNvPr id="2167" name="Google Shape;2167;p3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3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9" name="Google Shape;2169;p37"/>
              <p:cNvGrpSpPr/>
              <p:nvPr/>
            </p:nvGrpSpPr>
            <p:grpSpPr>
              <a:xfrm>
                <a:off x="5475680" y="4195587"/>
                <a:ext cx="37783" cy="32364"/>
                <a:chOff x="5475680" y="4195587"/>
                <a:chExt cx="37783" cy="32364"/>
              </a:xfrm>
            </p:grpSpPr>
            <p:sp>
              <p:nvSpPr>
                <p:cNvPr id="2170" name="Google Shape;2170;p3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3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2" name="Google Shape;2172;p37"/>
              <p:cNvGrpSpPr/>
              <p:nvPr/>
            </p:nvGrpSpPr>
            <p:grpSpPr>
              <a:xfrm>
                <a:off x="5532575" y="4027197"/>
                <a:ext cx="33308" cy="32262"/>
                <a:chOff x="5532575" y="4027197"/>
                <a:chExt cx="33308" cy="32262"/>
              </a:xfrm>
            </p:grpSpPr>
            <p:sp>
              <p:nvSpPr>
                <p:cNvPr id="2173" name="Google Shape;2173;p3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3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5" name="Google Shape;2175;p37"/>
              <p:cNvGrpSpPr/>
              <p:nvPr/>
            </p:nvGrpSpPr>
            <p:grpSpPr>
              <a:xfrm>
                <a:off x="5590706" y="4245348"/>
                <a:ext cx="33497" cy="32270"/>
                <a:chOff x="5590706" y="4245348"/>
                <a:chExt cx="33497" cy="32270"/>
              </a:xfrm>
            </p:grpSpPr>
            <p:sp>
              <p:nvSpPr>
                <p:cNvPr id="2176" name="Google Shape;2176;p3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8" name="Google Shape;2178;p37"/>
              <p:cNvGrpSpPr/>
              <p:nvPr/>
            </p:nvGrpSpPr>
            <p:grpSpPr>
              <a:xfrm>
                <a:off x="5618681" y="4109677"/>
                <a:ext cx="33112" cy="32357"/>
                <a:chOff x="5618681" y="4109677"/>
                <a:chExt cx="33112" cy="32357"/>
              </a:xfrm>
            </p:grpSpPr>
            <p:sp>
              <p:nvSpPr>
                <p:cNvPr id="2179" name="Google Shape;2179;p3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3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1" name="Google Shape;2181;p37"/>
              <p:cNvGrpSpPr/>
              <p:nvPr/>
            </p:nvGrpSpPr>
            <p:grpSpPr>
              <a:xfrm>
                <a:off x="5479298" y="4128262"/>
                <a:ext cx="31405" cy="26906"/>
                <a:chOff x="5479298" y="4128262"/>
                <a:chExt cx="31405" cy="26906"/>
              </a:xfrm>
            </p:grpSpPr>
            <p:sp>
              <p:nvSpPr>
                <p:cNvPr id="2182" name="Google Shape;2182;p3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3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4" name="Google Shape;2184;p37"/>
              <p:cNvGrpSpPr/>
              <p:nvPr/>
            </p:nvGrpSpPr>
            <p:grpSpPr>
              <a:xfrm>
                <a:off x="5582903" y="4180116"/>
                <a:ext cx="31499" cy="26898"/>
                <a:chOff x="5582903" y="4180116"/>
                <a:chExt cx="31499" cy="26898"/>
              </a:xfrm>
            </p:grpSpPr>
            <p:sp>
              <p:nvSpPr>
                <p:cNvPr id="2185" name="Google Shape;2185;p3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3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87" name="Google Shape;2187;p37"/>
            <p:cNvGrpSpPr/>
            <p:nvPr/>
          </p:nvGrpSpPr>
          <p:grpSpPr>
            <a:xfrm>
              <a:off x="3977681" y="3230323"/>
              <a:ext cx="94584" cy="84084"/>
              <a:chOff x="3977681" y="3230323"/>
              <a:chExt cx="94584" cy="84084"/>
            </a:xfrm>
          </p:grpSpPr>
          <p:grpSp>
            <p:nvGrpSpPr>
              <p:cNvPr id="2188" name="Google Shape;2188;p37"/>
              <p:cNvGrpSpPr/>
              <p:nvPr/>
            </p:nvGrpSpPr>
            <p:grpSpPr>
              <a:xfrm>
                <a:off x="4000135" y="3243041"/>
                <a:ext cx="59570" cy="57186"/>
                <a:chOff x="4000135" y="3243041"/>
                <a:chExt cx="59570" cy="57186"/>
              </a:xfrm>
            </p:grpSpPr>
            <p:sp>
              <p:nvSpPr>
                <p:cNvPr id="2189" name="Google Shape;2189;p3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37"/>
                <p:cNvSpPr/>
                <p:nvPr/>
              </p:nvSpPr>
              <p:spPr>
                <a:xfrm>
                  <a:off x="4024210" y="3246847"/>
                  <a:ext cx="15706" cy="53380"/>
                </a:xfrm>
                <a:custGeom>
                  <a:rect b="b" l="l" r="r" t="t"/>
                  <a:pathLst>
                    <a:path extrusionOk="0" fill="none" h="6787" w="1997">
                      <a:moveTo>
                        <a:pt x="0" y="6787"/>
                      </a:moveTo>
                      <a:lnTo>
                        <a:pt x="199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37"/>
                <p:cNvSpPr/>
                <p:nvPr/>
              </p:nvSpPr>
              <p:spPr>
                <a:xfrm>
                  <a:off x="4002896" y="3261311"/>
                  <a:ext cx="56809" cy="14086"/>
                </a:xfrm>
                <a:custGeom>
                  <a:rect b="b" l="l" r="r" t="t"/>
                  <a:pathLst>
                    <a:path extrusionOk="0" fill="none" h="1791" w="7223">
                      <a:moveTo>
                        <a:pt x="7222" y="1791"/>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2" name="Google Shape;2192;p37"/>
              <p:cNvGrpSpPr/>
              <p:nvPr/>
            </p:nvGrpSpPr>
            <p:grpSpPr>
              <a:xfrm>
                <a:off x="3977681" y="3245872"/>
                <a:ext cx="37783" cy="32380"/>
                <a:chOff x="3977681" y="3245872"/>
                <a:chExt cx="37783" cy="32380"/>
              </a:xfrm>
            </p:grpSpPr>
            <p:sp>
              <p:nvSpPr>
                <p:cNvPr id="2193" name="Google Shape;2193;p3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3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5" name="Google Shape;2195;p37"/>
              <p:cNvGrpSpPr/>
              <p:nvPr/>
            </p:nvGrpSpPr>
            <p:grpSpPr>
              <a:xfrm>
                <a:off x="4040860" y="3262672"/>
                <a:ext cx="31405" cy="27001"/>
                <a:chOff x="4040860" y="3262672"/>
                <a:chExt cx="31405" cy="27001"/>
              </a:xfrm>
            </p:grpSpPr>
            <p:sp>
              <p:nvSpPr>
                <p:cNvPr id="2196" name="Google Shape;2196;p3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8" name="Google Shape;2198;p37"/>
              <p:cNvGrpSpPr/>
              <p:nvPr/>
            </p:nvGrpSpPr>
            <p:grpSpPr>
              <a:xfrm>
                <a:off x="4021072" y="3230323"/>
                <a:ext cx="31397" cy="26906"/>
                <a:chOff x="4021072" y="3230323"/>
                <a:chExt cx="31397" cy="26906"/>
              </a:xfrm>
            </p:grpSpPr>
            <p:sp>
              <p:nvSpPr>
                <p:cNvPr id="2199" name="Google Shape;2199;p3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3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1" name="Google Shape;2201;p37"/>
              <p:cNvGrpSpPr/>
              <p:nvPr/>
            </p:nvGrpSpPr>
            <p:grpSpPr>
              <a:xfrm>
                <a:off x="4001472" y="3287462"/>
                <a:ext cx="31499" cy="26945"/>
                <a:chOff x="4001472" y="3287462"/>
                <a:chExt cx="31499" cy="26945"/>
              </a:xfrm>
            </p:grpSpPr>
            <p:sp>
              <p:nvSpPr>
                <p:cNvPr id="2202" name="Google Shape;2202;p3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3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04" name="Google Shape;2204;p37"/>
            <p:cNvGrpSpPr/>
            <p:nvPr/>
          </p:nvGrpSpPr>
          <p:grpSpPr>
            <a:xfrm>
              <a:off x="4084715" y="3258865"/>
              <a:ext cx="184962" cy="137268"/>
              <a:chOff x="4084715" y="3258865"/>
              <a:chExt cx="184962" cy="137268"/>
            </a:xfrm>
          </p:grpSpPr>
          <p:grpSp>
            <p:nvGrpSpPr>
              <p:cNvPr id="2205" name="Google Shape;2205;p37"/>
              <p:cNvGrpSpPr/>
              <p:nvPr/>
            </p:nvGrpSpPr>
            <p:grpSpPr>
              <a:xfrm>
                <a:off x="4107453" y="3271583"/>
                <a:ext cx="153470" cy="110275"/>
                <a:chOff x="4107453" y="3271583"/>
                <a:chExt cx="153470" cy="110275"/>
              </a:xfrm>
            </p:grpSpPr>
            <p:sp>
              <p:nvSpPr>
                <p:cNvPr id="2206" name="Google Shape;2206;p3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7"/>
                <p:cNvSpPr/>
                <p:nvPr/>
              </p:nvSpPr>
              <p:spPr>
                <a:xfrm>
                  <a:off x="4155886" y="3271968"/>
                  <a:ext cx="22171" cy="20559"/>
                </a:xfrm>
                <a:custGeom>
                  <a:rect b="b" l="l" r="r" t="t"/>
                  <a:pathLst>
                    <a:path extrusionOk="0" fill="none" h="2614" w="2819">
                      <a:moveTo>
                        <a:pt x="2819" y="2613"/>
                      </a:moveTo>
                      <a:lnTo>
                        <a:pt x="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37"/>
                <p:cNvSpPr/>
                <p:nvPr/>
              </p:nvSpPr>
              <p:spPr>
                <a:xfrm>
                  <a:off x="4178049" y="3279196"/>
                  <a:ext cx="42345" cy="13331"/>
                </a:xfrm>
                <a:custGeom>
                  <a:rect b="b" l="l" r="r" t="t"/>
                  <a:pathLst>
                    <a:path extrusionOk="0" fill="none" h="1695" w="5384">
                      <a:moveTo>
                        <a:pt x="1" y="1694"/>
                      </a:moveTo>
                      <a:lnTo>
                        <a:pt x="538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37"/>
                <p:cNvSpPr/>
                <p:nvPr/>
              </p:nvSpPr>
              <p:spPr>
                <a:xfrm>
                  <a:off x="4220387" y="3279196"/>
                  <a:ext cx="8" cy="71745"/>
                </a:xfrm>
                <a:custGeom>
                  <a:rect b="b" l="l" r="r" t="t"/>
                  <a:pathLst>
                    <a:path extrusionOk="0" fill="none" h="9122" w="1">
                      <a:moveTo>
                        <a:pt x="1" y="0"/>
                      </a:moveTo>
                      <a:lnTo>
                        <a:pt x="1" y="91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0" name="Google Shape;2210;p37"/>
              <p:cNvGrpSpPr/>
              <p:nvPr/>
            </p:nvGrpSpPr>
            <p:grpSpPr>
              <a:xfrm>
                <a:off x="4136947" y="3258865"/>
                <a:ext cx="31499" cy="27001"/>
                <a:chOff x="4136947" y="3258865"/>
                <a:chExt cx="31499" cy="27001"/>
              </a:xfrm>
            </p:grpSpPr>
            <p:sp>
              <p:nvSpPr>
                <p:cNvPr id="2211" name="Google Shape;2211;p3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3" name="Google Shape;2213;p37"/>
              <p:cNvGrpSpPr/>
              <p:nvPr/>
            </p:nvGrpSpPr>
            <p:grpSpPr>
              <a:xfrm>
                <a:off x="4084715" y="3266478"/>
                <a:ext cx="31468" cy="26898"/>
                <a:chOff x="4084715" y="3266478"/>
                <a:chExt cx="31468" cy="26898"/>
              </a:xfrm>
            </p:grpSpPr>
            <p:sp>
              <p:nvSpPr>
                <p:cNvPr id="2214" name="Google Shape;2214;p3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3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6" name="Google Shape;2216;p37"/>
              <p:cNvGrpSpPr/>
              <p:nvPr/>
            </p:nvGrpSpPr>
            <p:grpSpPr>
              <a:xfrm>
                <a:off x="4159213" y="3279849"/>
                <a:ext cx="31405" cy="26945"/>
                <a:chOff x="4159213" y="3279849"/>
                <a:chExt cx="31405" cy="26945"/>
              </a:xfrm>
            </p:grpSpPr>
            <p:sp>
              <p:nvSpPr>
                <p:cNvPr id="2217" name="Google Shape;2217;p3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3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9" name="Google Shape;2219;p37"/>
              <p:cNvGrpSpPr/>
              <p:nvPr/>
            </p:nvGrpSpPr>
            <p:grpSpPr>
              <a:xfrm>
                <a:off x="4201550" y="3266502"/>
                <a:ext cx="31405" cy="26883"/>
                <a:chOff x="4201550" y="3266502"/>
                <a:chExt cx="31405" cy="26883"/>
              </a:xfrm>
            </p:grpSpPr>
            <p:sp>
              <p:nvSpPr>
                <p:cNvPr id="2220" name="Google Shape;2220;p3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2" name="Google Shape;2222;p37"/>
              <p:cNvGrpSpPr/>
              <p:nvPr/>
            </p:nvGrpSpPr>
            <p:grpSpPr>
              <a:xfrm>
                <a:off x="4201550" y="3338278"/>
                <a:ext cx="31405" cy="26930"/>
                <a:chOff x="4201550" y="3338278"/>
                <a:chExt cx="31405" cy="26930"/>
              </a:xfrm>
            </p:grpSpPr>
            <p:sp>
              <p:nvSpPr>
                <p:cNvPr id="2223" name="Google Shape;2223;p3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3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5" name="Google Shape;2225;p37"/>
              <p:cNvGrpSpPr/>
              <p:nvPr/>
            </p:nvGrpSpPr>
            <p:grpSpPr>
              <a:xfrm>
                <a:off x="4238272" y="3369132"/>
                <a:ext cx="31405" cy="27001"/>
                <a:chOff x="4238272" y="3369132"/>
                <a:chExt cx="31405" cy="27001"/>
              </a:xfrm>
            </p:grpSpPr>
            <p:sp>
              <p:nvSpPr>
                <p:cNvPr id="2226" name="Google Shape;2226;p3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3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28" name="Google Shape;2228;p37"/>
            <p:cNvGrpSpPr/>
            <p:nvPr/>
          </p:nvGrpSpPr>
          <p:grpSpPr>
            <a:xfrm>
              <a:off x="4068639" y="3200169"/>
              <a:ext cx="77644" cy="37272"/>
              <a:chOff x="4068639" y="3200169"/>
              <a:chExt cx="77644" cy="37272"/>
            </a:xfrm>
          </p:grpSpPr>
          <p:sp>
            <p:nvSpPr>
              <p:cNvPr id="2229" name="Google Shape;2229;p37"/>
              <p:cNvSpPr/>
              <p:nvPr/>
            </p:nvSpPr>
            <p:spPr>
              <a:xfrm>
                <a:off x="4087570" y="3212886"/>
                <a:ext cx="49958" cy="10374"/>
              </a:xfrm>
              <a:custGeom>
                <a:rect b="b" l="l" r="r" t="t"/>
                <a:pathLst>
                  <a:path extrusionOk="0" fill="none" h="1319" w="6352">
                    <a:moveTo>
                      <a:pt x="1" y="1319"/>
                    </a:moveTo>
                    <a:lnTo>
                      <a:pt x="635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0" name="Google Shape;2230;p37"/>
              <p:cNvGrpSpPr/>
              <p:nvPr/>
            </p:nvGrpSpPr>
            <p:grpSpPr>
              <a:xfrm>
                <a:off x="4114878" y="3200169"/>
                <a:ext cx="31405" cy="26993"/>
                <a:chOff x="4114878" y="3200169"/>
                <a:chExt cx="31405" cy="26993"/>
              </a:xfrm>
            </p:grpSpPr>
            <p:sp>
              <p:nvSpPr>
                <p:cNvPr id="2231" name="Google Shape;2231;p3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3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3" name="Google Shape;2233;p37"/>
              <p:cNvGrpSpPr/>
              <p:nvPr/>
            </p:nvGrpSpPr>
            <p:grpSpPr>
              <a:xfrm>
                <a:off x="4068639" y="3210535"/>
                <a:ext cx="31499" cy="26906"/>
                <a:chOff x="4068639" y="3210535"/>
                <a:chExt cx="31499" cy="26906"/>
              </a:xfrm>
            </p:grpSpPr>
            <p:sp>
              <p:nvSpPr>
                <p:cNvPr id="2234" name="Google Shape;2234;p3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3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36" name="Google Shape;2236;p37"/>
            <p:cNvGrpSpPr/>
            <p:nvPr/>
          </p:nvGrpSpPr>
          <p:grpSpPr>
            <a:xfrm>
              <a:off x="3869702" y="3066935"/>
              <a:ext cx="382663" cy="190294"/>
              <a:chOff x="3869702" y="3066935"/>
              <a:chExt cx="382663" cy="190294"/>
            </a:xfrm>
          </p:grpSpPr>
          <p:grpSp>
            <p:nvGrpSpPr>
              <p:cNvPr id="2237" name="Google Shape;2237;p37"/>
              <p:cNvGrpSpPr/>
              <p:nvPr/>
            </p:nvGrpSpPr>
            <p:grpSpPr>
              <a:xfrm>
                <a:off x="3888633" y="3082351"/>
                <a:ext cx="351173" cy="160698"/>
                <a:chOff x="3888633" y="3082351"/>
                <a:chExt cx="351173" cy="160698"/>
              </a:xfrm>
            </p:grpSpPr>
            <p:sp>
              <p:nvSpPr>
                <p:cNvPr id="2238" name="Google Shape;2238;p3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3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37"/>
                <p:cNvSpPr/>
                <p:nvPr/>
              </p:nvSpPr>
              <p:spPr>
                <a:xfrm>
                  <a:off x="3960370" y="3203653"/>
                  <a:ext cx="79547" cy="19607"/>
                </a:xfrm>
                <a:custGeom>
                  <a:rect b="b" l="l" r="r" t="t"/>
                  <a:pathLst>
                    <a:path extrusionOk="0" fill="none" h="2493" w="10114">
                      <a:moveTo>
                        <a:pt x="0" y="2493"/>
                      </a:moveTo>
                      <a:lnTo>
                        <a:pt x="10113"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37"/>
                <p:cNvSpPr/>
                <p:nvPr/>
              </p:nvSpPr>
              <p:spPr>
                <a:xfrm>
                  <a:off x="4043613" y="3161504"/>
                  <a:ext cx="108474" cy="42156"/>
                </a:xfrm>
                <a:custGeom>
                  <a:rect b="b" l="l" r="r" t="t"/>
                  <a:pathLst>
                    <a:path extrusionOk="0" fill="none" h="5360" w="13792">
                      <a:moveTo>
                        <a:pt x="1" y="5360"/>
                      </a:moveTo>
                      <a:lnTo>
                        <a:pt x="1379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37"/>
                <p:cNvSpPr/>
                <p:nvPr/>
              </p:nvSpPr>
              <p:spPr>
                <a:xfrm>
                  <a:off x="4152079" y="3082351"/>
                  <a:ext cx="17224" cy="82968"/>
                </a:xfrm>
                <a:custGeom>
                  <a:rect b="b" l="l" r="r" t="t"/>
                  <a:pathLst>
                    <a:path extrusionOk="0" fill="none" h="10549" w="2190">
                      <a:moveTo>
                        <a:pt x="0" y="10549"/>
                      </a:moveTo>
                      <a:lnTo>
                        <a:pt x="219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37"/>
                <p:cNvSpPr/>
                <p:nvPr/>
              </p:nvSpPr>
              <p:spPr>
                <a:xfrm>
                  <a:off x="4169296" y="3082351"/>
                  <a:ext cx="25797" cy="63557"/>
                </a:xfrm>
                <a:custGeom>
                  <a:rect b="b" l="l" r="r" t="t"/>
                  <a:pathLst>
                    <a:path extrusionOk="0" fill="none" h="8081" w="3280">
                      <a:moveTo>
                        <a:pt x="1" y="0"/>
                      </a:moveTo>
                      <a:lnTo>
                        <a:pt x="3279" y="808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4" name="Google Shape;2244;p37"/>
              <p:cNvGrpSpPr/>
              <p:nvPr/>
            </p:nvGrpSpPr>
            <p:grpSpPr>
              <a:xfrm>
                <a:off x="4143703" y="3066935"/>
                <a:ext cx="37783" cy="32357"/>
                <a:chOff x="4143703" y="3066935"/>
                <a:chExt cx="37783" cy="32357"/>
              </a:xfrm>
            </p:grpSpPr>
            <p:sp>
              <p:nvSpPr>
                <p:cNvPr id="2245" name="Google Shape;2245;p3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3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7" name="Google Shape;2247;p37"/>
              <p:cNvGrpSpPr/>
              <p:nvPr/>
            </p:nvGrpSpPr>
            <p:grpSpPr>
              <a:xfrm>
                <a:off x="4044565" y="3103563"/>
                <a:ext cx="37783" cy="32451"/>
                <a:chOff x="4044565" y="3103563"/>
                <a:chExt cx="37783" cy="32451"/>
              </a:xfrm>
            </p:grpSpPr>
            <p:sp>
              <p:nvSpPr>
                <p:cNvPr id="2248" name="Google Shape;2248;p3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3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0" name="Google Shape;2250;p37"/>
              <p:cNvGrpSpPr/>
              <p:nvPr/>
            </p:nvGrpSpPr>
            <p:grpSpPr>
              <a:xfrm>
                <a:off x="4017454" y="3188237"/>
                <a:ext cx="37776" cy="32357"/>
                <a:chOff x="4017454" y="3188237"/>
                <a:chExt cx="37776" cy="32357"/>
              </a:xfrm>
            </p:grpSpPr>
            <p:sp>
              <p:nvSpPr>
                <p:cNvPr id="2251" name="Google Shape;2251;p3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3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3" name="Google Shape;2253;p37"/>
              <p:cNvGrpSpPr/>
              <p:nvPr/>
            </p:nvGrpSpPr>
            <p:grpSpPr>
              <a:xfrm>
                <a:off x="3921548" y="3157509"/>
                <a:ext cx="37783" cy="32357"/>
                <a:chOff x="3921548" y="3157509"/>
                <a:chExt cx="37783" cy="32357"/>
              </a:xfrm>
            </p:grpSpPr>
            <p:sp>
              <p:nvSpPr>
                <p:cNvPr id="2254" name="Google Shape;2254;p3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3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6" name="Google Shape;2256;p37"/>
              <p:cNvGrpSpPr/>
              <p:nvPr/>
            </p:nvGrpSpPr>
            <p:grpSpPr>
              <a:xfrm>
                <a:off x="3939056" y="3211620"/>
                <a:ext cx="37783" cy="32380"/>
                <a:chOff x="3939056" y="3211620"/>
                <a:chExt cx="37783" cy="32380"/>
              </a:xfrm>
            </p:grpSpPr>
            <p:sp>
              <p:nvSpPr>
                <p:cNvPr id="2257" name="Google Shape;2257;p3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3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9" name="Google Shape;2259;p37"/>
              <p:cNvGrpSpPr/>
              <p:nvPr/>
            </p:nvGrpSpPr>
            <p:grpSpPr>
              <a:xfrm>
                <a:off x="4176240" y="3136965"/>
                <a:ext cx="31405" cy="26930"/>
                <a:chOff x="4176240" y="3136965"/>
                <a:chExt cx="31405" cy="26930"/>
              </a:xfrm>
            </p:grpSpPr>
            <p:sp>
              <p:nvSpPr>
                <p:cNvPr id="2260" name="Google Shape;2260;p3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3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2" name="Google Shape;2262;p37"/>
              <p:cNvGrpSpPr/>
              <p:nvPr/>
            </p:nvGrpSpPr>
            <p:grpSpPr>
              <a:xfrm>
                <a:off x="4133148" y="3152593"/>
                <a:ext cx="31499" cy="27001"/>
                <a:chOff x="4133148" y="3152593"/>
                <a:chExt cx="31499" cy="27001"/>
              </a:xfrm>
            </p:grpSpPr>
            <p:sp>
              <p:nvSpPr>
                <p:cNvPr id="2263" name="Google Shape;2263;p3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3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5" name="Google Shape;2265;p37"/>
              <p:cNvGrpSpPr/>
              <p:nvPr/>
            </p:nvGrpSpPr>
            <p:grpSpPr>
              <a:xfrm>
                <a:off x="4220866" y="3073534"/>
                <a:ext cx="31499" cy="26898"/>
                <a:chOff x="4220866" y="3073534"/>
                <a:chExt cx="31499" cy="26898"/>
              </a:xfrm>
            </p:grpSpPr>
            <p:sp>
              <p:nvSpPr>
                <p:cNvPr id="2266" name="Google Shape;2266;p3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3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8" name="Google Shape;2268;p37"/>
              <p:cNvGrpSpPr/>
              <p:nvPr/>
            </p:nvGrpSpPr>
            <p:grpSpPr>
              <a:xfrm>
                <a:off x="3869702" y="3230323"/>
                <a:ext cx="31499" cy="26906"/>
                <a:chOff x="3869702" y="3230323"/>
                <a:chExt cx="31499" cy="26906"/>
              </a:xfrm>
            </p:grpSpPr>
            <p:sp>
              <p:nvSpPr>
                <p:cNvPr id="2269" name="Google Shape;2269;p3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3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71" name="Google Shape;2271;p37"/>
            <p:cNvGrpSpPr/>
            <p:nvPr/>
          </p:nvGrpSpPr>
          <p:grpSpPr>
            <a:xfrm>
              <a:off x="4271383" y="3065882"/>
              <a:ext cx="304557" cy="341663"/>
              <a:chOff x="4271383" y="3065882"/>
              <a:chExt cx="304557" cy="341663"/>
            </a:xfrm>
          </p:grpSpPr>
          <p:grpSp>
            <p:nvGrpSpPr>
              <p:cNvPr id="2272" name="Google Shape;2272;p37"/>
              <p:cNvGrpSpPr/>
              <p:nvPr/>
            </p:nvGrpSpPr>
            <p:grpSpPr>
              <a:xfrm>
                <a:off x="4293838" y="3078639"/>
                <a:ext cx="269353" cy="311973"/>
                <a:chOff x="4293838" y="3078639"/>
                <a:chExt cx="269353" cy="311973"/>
              </a:xfrm>
            </p:grpSpPr>
            <p:sp>
              <p:nvSpPr>
                <p:cNvPr id="2273" name="Google Shape;2273;p3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37"/>
                <p:cNvSpPr/>
                <p:nvPr/>
              </p:nvSpPr>
              <p:spPr>
                <a:xfrm>
                  <a:off x="4306965" y="3099473"/>
                  <a:ext cx="62519" cy="69652"/>
                </a:xfrm>
                <a:custGeom>
                  <a:rect b="b" l="l" r="r" t="t"/>
                  <a:pathLst>
                    <a:path extrusionOk="0" fill="none" h="8856" w="7949">
                      <a:moveTo>
                        <a:pt x="1" y="1"/>
                      </a:moveTo>
                      <a:lnTo>
                        <a:pt x="7948" y="885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37"/>
                <p:cNvSpPr/>
                <p:nvPr/>
              </p:nvSpPr>
              <p:spPr>
                <a:xfrm>
                  <a:off x="4369476" y="3169118"/>
                  <a:ext cx="26072" cy="98666"/>
                </a:xfrm>
                <a:custGeom>
                  <a:rect b="b" l="l" r="r" t="t"/>
                  <a:pathLst>
                    <a:path extrusionOk="0" fill="none" h="12545" w="3315">
                      <a:moveTo>
                        <a:pt x="0" y="1"/>
                      </a:moveTo>
                      <a:lnTo>
                        <a:pt x="3315" y="1254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37"/>
                <p:cNvSpPr/>
                <p:nvPr/>
              </p:nvSpPr>
              <p:spPr>
                <a:xfrm>
                  <a:off x="4399347" y="3078639"/>
                  <a:ext cx="60041" cy="110558"/>
                </a:xfrm>
                <a:custGeom>
                  <a:rect b="b" l="l" r="r" t="t"/>
                  <a:pathLst>
                    <a:path extrusionOk="0" fill="none" h="14057" w="7634">
                      <a:moveTo>
                        <a:pt x="7634" y="14057"/>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37"/>
                <p:cNvSpPr/>
                <p:nvPr/>
              </p:nvSpPr>
              <p:spPr>
                <a:xfrm>
                  <a:off x="4373282" y="3169118"/>
                  <a:ext cx="82299" cy="20079"/>
                </a:xfrm>
                <a:custGeom>
                  <a:rect b="b" l="l" r="r" t="t"/>
                  <a:pathLst>
                    <a:path extrusionOk="0" fill="none" h="2553" w="10464">
                      <a:moveTo>
                        <a:pt x="0" y="1"/>
                      </a:moveTo>
                      <a:lnTo>
                        <a:pt x="10464" y="255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37"/>
                <p:cNvSpPr/>
                <p:nvPr/>
              </p:nvSpPr>
              <p:spPr>
                <a:xfrm>
                  <a:off x="4369476" y="3078639"/>
                  <a:ext cx="29879" cy="90487"/>
                </a:xfrm>
                <a:custGeom>
                  <a:rect b="b" l="l" r="r" t="t"/>
                  <a:pathLst>
                    <a:path extrusionOk="0" fill="none" h="11505" w="3799">
                      <a:moveTo>
                        <a:pt x="0" y="11505"/>
                      </a:moveTo>
                      <a:lnTo>
                        <a:pt x="379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37"/>
                <p:cNvSpPr/>
                <p:nvPr/>
              </p:nvSpPr>
              <p:spPr>
                <a:xfrm>
                  <a:off x="4293932" y="3169118"/>
                  <a:ext cx="75551" cy="41110"/>
                </a:xfrm>
                <a:custGeom>
                  <a:rect b="b" l="l" r="r" t="t"/>
                  <a:pathLst>
                    <a:path extrusionOk="0" fill="none" h="5227" w="9606">
                      <a:moveTo>
                        <a:pt x="1" y="5226"/>
                      </a:moveTo>
                      <a:lnTo>
                        <a:pt x="9605"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37"/>
                <p:cNvSpPr/>
                <p:nvPr/>
              </p:nvSpPr>
              <p:spPr>
                <a:xfrm>
                  <a:off x="4350159" y="3267776"/>
                  <a:ext cx="45389" cy="27032"/>
                </a:xfrm>
                <a:custGeom>
                  <a:rect b="b" l="l" r="r" t="t"/>
                  <a:pathLst>
                    <a:path extrusionOk="0" fill="none" h="3437" w="5771">
                      <a:moveTo>
                        <a:pt x="1" y="3436"/>
                      </a:moveTo>
                      <a:lnTo>
                        <a:pt x="577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37"/>
                <p:cNvSpPr/>
                <p:nvPr/>
              </p:nvSpPr>
              <p:spPr>
                <a:xfrm>
                  <a:off x="4395540" y="3267776"/>
                  <a:ext cx="38830" cy="76031"/>
                </a:xfrm>
                <a:custGeom>
                  <a:rect b="b" l="l" r="r" t="t"/>
                  <a:pathLst>
                    <a:path extrusionOk="0" fill="none" h="9667" w="4937">
                      <a:moveTo>
                        <a:pt x="1" y="1"/>
                      </a:moveTo>
                      <a:lnTo>
                        <a:pt x="4936" y="96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37"/>
                <p:cNvSpPr/>
                <p:nvPr/>
              </p:nvSpPr>
              <p:spPr>
                <a:xfrm>
                  <a:off x="4360439" y="3267776"/>
                  <a:ext cx="35109" cy="121978"/>
                </a:xfrm>
                <a:custGeom>
                  <a:rect b="b" l="l" r="r" t="t"/>
                  <a:pathLst>
                    <a:path extrusionOk="0" fill="none" h="15509" w="4464">
                      <a:moveTo>
                        <a:pt x="0" y="15509"/>
                      </a:moveTo>
                      <a:lnTo>
                        <a:pt x="446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37"/>
                <p:cNvSpPr/>
                <p:nvPr/>
              </p:nvSpPr>
              <p:spPr>
                <a:xfrm>
                  <a:off x="4293932" y="3210220"/>
                  <a:ext cx="101616" cy="57564"/>
                </a:xfrm>
                <a:custGeom>
                  <a:rect b="b" l="l" r="r" t="t"/>
                  <a:pathLst>
                    <a:path extrusionOk="0" fill="none" h="7319" w="12920">
                      <a:moveTo>
                        <a:pt x="1" y="0"/>
                      </a:moveTo>
                      <a:lnTo>
                        <a:pt x="12920" y="731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37"/>
                <p:cNvSpPr/>
                <p:nvPr/>
              </p:nvSpPr>
              <p:spPr>
                <a:xfrm>
                  <a:off x="4395540" y="3186436"/>
                  <a:ext cx="66420" cy="79735"/>
                </a:xfrm>
                <a:custGeom>
                  <a:rect b="b" l="l" r="r" t="t"/>
                  <a:pathLst>
                    <a:path extrusionOk="0" fill="none" h="10138" w="8445">
                      <a:moveTo>
                        <a:pt x="8444" y="0"/>
                      </a:moveTo>
                      <a:lnTo>
                        <a:pt x="1" y="1013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37"/>
                <p:cNvSpPr/>
                <p:nvPr/>
              </p:nvSpPr>
              <p:spPr>
                <a:xfrm>
                  <a:off x="4459380" y="3189669"/>
                  <a:ext cx="41873" cy="123402"/>
                </a:xfrm>
                <a:custGeom>
                  <a:rect b="b" l="l" r="r" t="t"/>
                  <a:pathLst>
                    <a:path extrusionOk="0" fill="none" h="15690" w="5324">
                      <a:moveTo>
                        <a:pt x="1" y="0"/>
                      </a:moveTo>
                      <a:lnTo>
                        <a:pt x="5323" y="1569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37"/>
                <p:cNvSpPr/>
                <p:nvPr/>
              </p:nvSpPr>
              <p:spPr>
                <a:xfrm>
                  <a:off x="4395540" y="3267776"/>
                  <a:ext cx="105713" cy="45295"/>
                </a:xfrm>
                <a:custGeom>
                  <a:rect b="b" l="l" r="r" t="t"/>
                  <a:pathLst>
                    <a:path extrusionOk="0" fill="none" h="5759" w="13441">
                      <a:moveTo>
                        <a:pt x="1" y="1"/>
                      </a:moveTo>
                      <a:lnTo>
                        <a:pt x="13440" y="575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37"/>
                <p:cNvSpPr/>
                <p:nvPr/>
              </p:nvSpPr>
              <p:spPr>
                <a:xfrm>
                  <a:off x="4501246" y="3223252"/>
                  <a:ext cx="46435" cy="89818"/>
                </a:xfrm>
                <a:custGeom>
                  <a:rect b="b" l="l" r="r" t="t"/>
                  <a:pathLst>
                    <a:path extrusionOk="0" fill="none" h="11420" w="5904">
                      <a:moveTo>
                        <a:pt x="0" y="11420"/>
                      </a:moveTo>
                      <a:lnTo>
                        <a:pt x="590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37"/>
                <p:cNvSpPr/>
                <p:nvPr/>
              </p:nvSpPr>
              <p:spPr>
                <a:xfrm>
                  <a:off x="4459671" y="3104231"/>
                  <a:ext cx="58421" cy="84966"/>
                </a:xfrm>
                <a:custGeom>
                  <a:rect b="b" l="l" r="r" t="t"/>
                  <a:pathLst>
                    <a:path extrusionOk="0" fill="none" h="10803" w="7428">
                      <a:moveTo>
                        <a:pt x="0" y="10803"/>
                      </a:moveTo>
                      <a:lnTo>
                        <a:pt x="7428"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37"/>
                <p:cNvSpPr/>
                <p:nvPr/>
              </p:nvSpPr>
              <p:spPr>
                <a:xfrm>
                  <a:off x="4459671" y="3189189"/>
                  <a:ext cx="86586" cy="36737"/>
                </a:xfrm>
                <a:custGeom>
                  <a:rect b="b" l="l" r="r" t="t"/>
                  <a:pathLst>
                    <a:path extrusionOk="0" fill="none" h="4671" w="11009">
                      <a:moveTo>
                        <a:pt x="0" y="1"/>
                      </a:moveTo>
                      <a:lnTo>
                        <a:pt x="11008" y="467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0" name="Google Shape;2290;p37"/>
              <p:cNvGrpSpPr/>
              <p:nvPr/>
            </p:nvGrpSpPr>
            <p:grpSpPr>
              <a:xfrm>
                <a:off x="4538164" y="3342061"/>
                <a:ext cx="37776" cy="32380"/>
                <a:chOff x="4538164" y="3342061"/>
                <a:chExt cx="37776" cy="32380"/>
              </a:xfrm>
            </p:grpSpPr>
            <p:sp>
              <p:nvSpPr>
                <p:cNvPr id="2291" name="Google Shape;2291;p3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3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3" name="Google Shape;2293;p37"/>
              <p:cNvGrpSpPr/>
              <p:nvPr/>
            </p:nvGrpSpPr>
            <p:grpSpPr>
              <a:xfrm>
                <a:off x="4271383" y="3194742"/>
                <a:ext cx="37783" cy="32420"/>
                <a:chOff x="4271383" y="3194742"/>
                <a:chExt cx="37783" cy="32420"/>
              </a:xfrm>
            </p:grpSpPr>
            <p:sp>
              <p:nvSpPr>
                <p:cNvPr id="2294" name="Google Shape;2294;p3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3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6" name="Google Shape;2296;p37"/>
              <p:cNvGrpSpPr/>
              <p:nvPr/>
            </p:nvGrpSpPr>
            <p:grpSpPr>
              <a:xfrm>
                <a:off x="4284416" y="3084058"/>
                <a:ext cx="37783" cy="32357"/>
                <a:chOff x="4284416" y="3084058"/>
                <a:chExt cx="37783" cy="32357"/>
              </a:xfrm>
            </p:grpSpPr>
            <p:sp>
              <p:nvSpPr>
                <p:cNvPr id="2297" name="Google Shape;2297;p3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3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9" name="Google Shape;2299;p37"/>
              <p:cNvGrpSpPr/>
              <p:nvPr/>
            </p:nvGrpSpPr>
            <p:grpSpPr>
              <a:xfrm>
                <a:off x="4478697" y="3297561"/>
                <a:ext cx="37776" cy="32451"/>
                <a:chOff x="4478697" y="3297561"/>
                <a:chExt cx="37776" cy="32451"/>
              </a:xfrm>
            </p:grpSpPr>
            <p:sp>
              <p:nvSpPr>
                <p:cNvPr id="2300" name="Google Shape;2300;p3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3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2" name="Google Shape;2302;p37"/>
              <p:cNvGrpSpPr/>
              <p:nvPr/>
            </p:nvGrpSpPr>
            <p:grpSpPr>
              <a:xfrm>
                <a:off x="4411813" y="3331711"/>
                <a:ext cx="37776" cy="32451"/>
                <a:chOff x="4411813" y="3331711"/>
                <a:chExt cx="37776" cy="32451"/>
              </a:xfrm>
            </p:grpSpPr>
            <p:sp>
              <p:nvSpPr>
                <p:cNvPr id="2303" name="Google Shape;2303;p3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3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5" name="Google Shape;2305;p37"/>
              <p:cNvGrpSpPr/>
              <p:nvPr/>
            </p:nvGrpSpPr>
            <p:grpSpPr>
              <a:xfrm>
                <a:off x="4337984" y="3375188"/>
                <a:ext cx="37776" cy="32357"/>
                <a:chOff x="4337984" y="3375188"/>
                <a:chExt cx="37776" cy="32357"/>
              </a:xfrm>
            </p:grpSpPr>
            <p:sp>
              <p:nvSpPr>
                <p:cNvPr id="2306" name="Google Shape;2306;p3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3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8" name="Google Shape;2308;p37"/>
              <p:cNvGrpSpPr/>
              <p:nvPr/>
            </p:nvGrpSpPr>
            <p:grpSpPr>
              <a:xfrm>
                <a:off x="4494867" y="3090530"/>
                <a:ext cx="37878" cy="32451"/>
                <a:chOff x="4494867" y="3090530"/>
                <a:chExt cx="37878" cy="32451"/>
              </a:xfrm>
            </p:grpSpPr>
            <p:sp>
              <p:nvSpPr>
                <p:cNvPr id="2309" name="Google Shape;2309;p3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3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1" name="Google Shape;2311;p37"/>
              <p:cNvGrpSpPr/>
              <p:nvPr/>
            </p:nvGrpSpPr>
            <p:grpSpPr>
              <a:xfrm>
                <a:off x="4525124" y="3207774"/>
                <a:ext cx="37783" cy="32420"/>
                <a:chOff x="4525124" y="3207774"/>
                <a:chExt cx="37783" cy="32420"/>
              </a:xfrm>
            </p:grpSpPr>
            <p:sp>
              <p:nvSpPr>
                <p:cNvPr id="2312" name="Google Shape;2312;p3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3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4" name="Google Shape;2314;p37"/>
              <p:cNvGrpSpPr/>
              <p:nvPr/>
            </p:nvGrpSpPr>
            <p:grpSpPr>
              <a:xfrm>
                <a:off x="4440544" y="3176479"/>
                <a:ext cx="31499" cy="26898"/>
                <a:chOff x="4440544" y="3176479"/>
                <a:chExt cx="31499" cy="26898"/>
              </a:xfrm>
            </p:grpSpPr>
            <p:sp>
              <p:nvSpPr>
                <p:cNvPr id="2315" name="Google Shape;2315;p3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3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7" name="Google Shape;2317;p37"/>
              <p:cNvGrpSpPr/>
              <p:nvPr/>
            </p:nvGrpSpPr>
            <p:grpSpPr>
              <a:xfrm>
                <a:off x="4350545" y="3156400"/>
                <a:ext cx="31405" cy="27001"/>
                <a:chOff x="4350545" y="3156400"/>
                <a:chExt cx="31405" cy="27001"/>
              </a:xfrm>
            </p:grpSpPr>
            <p:sp>
              <p:nvSpPr>
                <p:cNvPr id="2318" name="Google Shape;2318;p3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3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0" name="Google Shape;2320;p37"/>
              <p:cNvGrpSpPr/>
              <p:nvPr/>
            </p:nvGrpSpPr>
            <p:grpSpPr>
              <a:xfrm>
                <a:off x="4376703" y="3255058"/>
                <a:ext cx="31405" cy="27001"/>
                <a:chOff x="4376703" y="3255058"/>
                <a:chExt cx="31405" cy="27001"/>
              </a:xfrm>
            </p:grpSpPr>
            <p:sp>
              <p:nvSpPr>
                <p:cNvPr id="2321" name="Google Shape;2321;p3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3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3" name="Google Shape;2323;p37"/>
              <p:cNvGrpSpPr/>
              <p:nvPr/>
            </p:nvGrpSpPr>
            <p:grpSpPr>
              <a:xfrm>
                <a:off x="4331322" y="3283656"/>
                <a:ext cx="31405" cy="26945"/>
                <a:chOff x="4331322" y="3283656"/>
                <a:chExt cx="31405" cy="26945"/>
              </a:xfrm>
            </p:grpSpPr>
            <p:sp>
              <p:nvSpPr>
                <p:cNvPr id="2324" name="Google Shape;2324;p3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3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6" name="Google Shape;2326;p37"/>
              <p:cNvGrpSpPr/>
              <p:nvPr/>
            </p:nvGrpSpPr>
            <p:grpSpPr>
              <a:xfrm>
                <a:off x="4380510" y="3065882"/>
                <a:ext cx="31405" cy="26938"/>
                <a:chOff x="4380510" y="3065882"/>
                <a:chExt cx="31405" cy="26938"/>
              </a:xfrm>
            </p:grpSpPr>
            <p:sp>
              <p:nvSpPr>
                <p:cNvPr id="2327" name="Google Shape;2327;p3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3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329" name="Google Shape;2329;p37"/>
            <p:cNvGrpSpPr/>
            <p:nvPr/>
          </p:nvGrpSpPr>
          <p:grpSpPr>
            <a:xfrm>
              <a:off x="4558998" y="3188237"/>
              <a:ext cx="1280131" cy="1052747"/>
              <a:chOff x="4558998" y="3188237"/>
              <a:chExt cx="1280131" cy="1052747"/>
            </a:xfrm>
          </p:grpSpPr>
          <p:sp>
            <p:nvSpPr>
              <p:cNvPr id="2330" name="Google Shape;2330;p37"/>
              <p:cNvSpPr/>
              <p:nvPr/>
            </p:nvSpPr>
            <p:spPr>
              <a:xfrm>
                <a:off x="4916156" y="3750813"/>
                <a:ext cx="8" cy="8"/>
              </a:xfrm>
              <a:custGeom>
                <a:rect b="b" l="l" r="r" t="t"/>
                <a:pathLst>
                  <a:path extrusionOk="0" fill="none" h="1" w="1">
                    <a:moveTo>
                      <a:pt x="0" y="0"/>
                    </a:move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1" name="Google Shape;2331;p37"/>
              <p:cNvGrpSpPr/>
              <p:nvPr/>
            </p:nvGrpSpPr>
            <p:grpSpPr>
              <a:xfrm>
                <a:off x="4579164" y="3203653"/>
                <a:ext cx="1244833" cy="1020397"/>
                <a:chOff x="4579164" y="3203653"/>
                <a:chExt cx="1244833" cy="1020397"/>
              </a:xfrm>
            </p:grpSpPr>
            <p:sp>
              <p:nvSpPr>
                <p:cNvPr id="2332" name="Google Shape;2332;p37"/>
                <p:cNvSpPr/>
                <p:nvPr/>
              </p:nvSpPr>
              <p:spPr>
                <a:xfrm>
                  <a:off x="5490144" y="3482892"/>
                  <a:ext cx="58995" cy="4955"/>
                </a:xfrm>
                <a:custGeom>
                  <a:rect b="b" l="l" r="r" t="t"/>
                  <a:pathLst>
                    <a:path extrusionOk="0" fill="none" h="630" w="7501">
                      <a:moveTo>
                        <a:pt x="0" y="630"/>
                      </a:moveTo>
                      <a:lnTo>
                        <a:pt x="750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37"/>
                <p:cNvSpPr/>
                <p:nvPr/>
              </p:nvSpPr>
              <p:spPr>
                <a:xfrm>
                  <a:off x="5490616" y="3482892"/>
                  <a:ext cx="66137" cy="77360"/>
                </a:xfrm>
                <a:custGeom>
                  <a:rect b="b" l="l" r="r" t="t"/>
                  <a:pathLst>
                    <a:path extrusionOk="0" fill="none" h="9836" w="8409">
                      <a:moveTo>
                        <a:pt x="1" y="1"/>
                      </a:moveTo>
                      <a:lnTo>
                        <a:pt x="8408" y="983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4" name="Google Shape;2334;p37"/>
                <p:cNvGrpSpPr/>
                <p:nvPr/>
              </p:nvGrpSpPr>
              <p:grpSpPr>
                <a:xfrm>
                  <a:off x="4579164" y="3203653"/>
                  <a:ext cx="1244833" cy="1020397"/>
                  <a:chOff x="4579164" y="3203653"/>
                  <a:chExt cx="1244833" cy="1020397"/>
                </a:xfrm>
              </p:grpSpPr>
              <p:sp>
                <p:nvSpPr>
                  <p:cNvPr id="2335" name="Google Shape;2335;p37"/>
                  <p:cNvSpPr/>
                  <p:nvPr/>
                </p:nvSpPr>
                <p:spPr>
                  <a:xfrm>
                    <a:off x="4787909" y="3833395"/>
                    <a:ext cx="69267" cy="22266"/>
                  </a:xfrm>
                  <a:custGeom>
                    <a:rect b="b" l="l" r="r" t="t"/>
                    <a:pathLst>
                      <a:path extrusionOk="0" fill="none" h="2831" w="8807">
                        <a:moveTo>
                          <a:pt x="8806" y="0"/>
                        </a:moveTo>
                        <a:lnTo>
                          <a:pt x="0" y="283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37"/>
                  <p:cNvSpPr/>
                  <p:nvPr/>
                </p:nvSpPr>
                <p:spPr>
                  <a:xfrm>
                    <a:off x="4857263" y="3819695"/>
                    <a:ext cx="69936" cy="14181"/>
                  </a:xfrm>
                  <a:custGeom>
                    <a:rect b="b" l="l" r="r" t="t"/>
                    <a:pathLst>
                      <a:path extrusionOk="0" fill="none" h="1803" w="8892">
                        <a:moveTo>
                          <a:pt x="1" y="1803"/>
                        </a:moveTo>
                        <a:lnTo>
                          <a:pt x="889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7" name="Google Shape;2337;p37"/>
                  <p:cNvGrpSpPr/>
                  <p:nvPr/>
                </p:nvGrpSpPr>
                <p:grpSpPr>
                  <a:xfrm>
                    <a:off x="4579164" y="3203653"/>
                    <a:ext cx="1244833" cy="1020397"/>
                    <a:chOff x="4579164" y="3203653"/>
                    <a:chExt cx="1244833" cy="1020397"/>
                  </a:xfrm>
                </p:grpSpPr>
                <p:sp>
                  <p:nvSpPr>
                    <p:cNvPr id="2338" name="Google Shape;2338;p37"/>
                    <p:cNvSpPr/>
                    <p:nvPr/>
                  </p:nvSpPr>
                  <p:spPr>
                    <a:xfrm>
                      <a:off x="4930329" y="3363965"/>
                      <a:ext cx="23894" cy="102764"/>
                    </a:xfrm>
                    <a:custGeom>
                      <a:rect b="b" l="l" r="r" t="t"/>
                      <a:pathLst>
                        <a:path extrusionOk="0" fill="none" h="13066" w="3038">
                          <a:moveTo>
                            <a:pt x="3037" y="13065"/>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37"/>
                    <p:cNvSpPr/>
                    <p:nvPr/>
                  </p:nvSpPr>
                  <p:spPr>
                    <a:xfrm>
                      <a:off x="4849846" y="3385948"/>
                      <a:ext cx="104085" cy="79256"/>
                    </a:xfrm>
                    <a:custGeom>
                      <a:rect b="b" l="l" r="r" t="t"/>
                      <a:pathLst>
                        <a:path extrusionOk="0" fill="none" h="10077" w="13234">
                          <a:moveTo>
                            <a:pt x="0" y="0"/>
                          </a:moveTo>
                          <a:lnTo>
                            <a:pt x="13234" y="1007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37"/>
                    <p:cNvSpPr/>
                    <p:nvPr/>
                  </p:nvSpPr>
                  <p:spPr>
                    <a:xfrm>
                      <a:off x="4849650" y="3306598"/>
                      <a:ext cx="45869" cy="79358"/>
                    </a:xfrm>
                    <a:custGeom>
                      <a:rect b="b" l="l" r="r" t="t"/>
                      <a:pathLst>
                        <a:path extrusionOk="0" fill="none" h="10090" w="5832">
                          <a:moveTo>
                            <a:pt x="5831" y="0"/>
                          </a:moveTo>
                          <a:lnTo>
                            <a:pt x="1" y="1008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37"/>
                    <p:cNvSpPr/>
                    <p:nvPr/>
                  </p:nvSpPr>
                  <p:spPr>
                    <a:xfrm>
                      <a:off x="4849650" y="3361299"/>
                      <a:ext cx="84305" cy="24657"/>
                    </a:xfrm>
                    <a:custGeom>
                      <a:rect b="b" l="l" r="r" t="t"/>
                      <a:pathLst>
                        <a:path extrusionOk="0" fill="none" h="3135" w="10719">
                          <a:moveTo>
                            <a:pt x="1" y="3134"/>
                          </a:moveTo>
                          <a:lnTo>
                            <a:pt x="1071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37"/>
                    <p:cNvSpPr/>
                    <p:nvPr/>
                  </p:nvSpPr>
                  <p:spPr>
                    <a:xfrm>
                      <a:off x="4789616" y="3306598"/>
                      <a:ext cx="19702" cy="54709"/>
                    </a:xfrm>
                    <a:custGeom>
                      <a:rect b="b" l="l" r="r" t="t"/>
                      <a:pathLst>
                        <a:path extrusionOk="0" fill="none" h="6956" w="2505">
                          <a:moveTo>
                            <a:pt x="2505" y="6956"/>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37"/>
                    <p:cNvSpPr/>
                    <p:nvPr/>
                  </p:nvSpPr>
                  <p:spPr>
                    <a:xfrm>
                      <a:off x="4738242" y="3357500"/>
                      <a:ext cx="74883" cy="10280"/>
                    </a:xfrm>
                    <a:custGeom>
                      <a:rect b="b" l="l" r="r" t="t"/>
                      <a:pathLst>
                        <a:path extrusionOk="0" fill="none" h="1307" w="9521">
                          <a:moveTo>
                            <a:pt x="1" y="1307"/>
                          </a:moveTo>
                          <a:lnTo>
                            <a:pt x="952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37"/>
                    <p:cNvSpPr/>
                    <p:nvPr/>
                  </p:nvSpPr>
                  <p:spPr>
                    <a:xfrm>
                      <a:off x="4710274" y="3357500"/>
                      <a:ext cx="99044" cy="63557"/>
                    </a:xfrm>
                    <a:custGeom>
                      <a:rect b="b" l="l" r="r" t="t"/>
                      <a:pathLst>
                        <a:path extrusionOk="0" fill="none" h="8081" w="12593">
                          <a:moveTo>
                            <a:pt x="0" y="8081"/>
                          </a:moveTo>
                          <a:lnTo>
                            <a:pt x="12593"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37"/>
                    <p:cNvSpPr/>
                    <p:nvPr/>
                  </p:nvSpPr>
                  <p:spPr>
                    <a:xfrm>
                      <a:off x="4809310" y="3306598"/>
                      <a:ext cx="87443" cy="50910"/>
                    </a:xfrm>
                    <a:custGeom>
                      <a:rect b="b" l="l" r="r" t="t"/>
                      <a:pathLst>
                        <a:path extrusionOk="0" fill="none" h="6473" w="11118">
                          <a:moveTo>
                            <a:pt x="1" y="6472"/>
                          </a:moveTo>
                          <a:lnTo>
                            <a:pt x="11118"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46" name="Google Shape;2346;p37"/>
                    <p:cNvGrpSpPr/>
                    <p:nvPr/>
                  </p:nvGrpSpPr>
                  <p:grpSpPr>
                    <a:xfrm>
                      <a:off x="4579164" y="3203653"/>
                      <a:ext cx="1244833" cy="1020397"/>
                      <a:chOff x="4579164" y="3203653"/>
                      <a:chExt cx="1244833" cy="1020397"/>
                    </a:xfrm>
                  </p:grpSpPr>
                  <p:sp>
                    <p:nvSpPr>
                      <p:cNvPr id="2347" name="Google Shape;2347;p37"/>
                      <p:cNvSpPr/>
                      <p:nvPr/>
                    </p:nvSpPr>
                    <p:spPr>
                      <a:xfrm>
                        <a:off x="4617986" y="3614284"/>
                        <a:ext cx="53002" cy="21031"/>
                      </a:xfrm>
                      <a:custGeom>
                        <a:rect b="b" l="l" r="r" t="t"/>
                        <a:pathLst>
                          <a:path extrusionOk="0" fill="none" h="2674" w="6739">
                            <a:moveTo>
                              <a:pt x="0" y="0"/>
                            </a:moveTo>
                            <a:lnTo>
                              <a:pt x="6738" y="267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37"/>
                      <p:cNvSpPr/>
                      <p:nvPr/>
                    </p:nvSpPr>
                    <p:spPr>
                      <a:xfrm>
                        <a:off x="4624545" y="3589069"/>
                        <a:ext cx="43682" cy="63180"/>
                      </a:xfrm>
                      <a:custGeom>
                        <a:rect b="b" l="l" r="r" t="t"/>
                        <a:pathLst>
                          <a:path extrusionOk="0" fill="none" h="8033" w="5554">
                            <a:moveTo>
                              <a:pt x="1" y="8033"/>
                            </a:moveTo>
                            <a:lnTo>
                              <a:pt x="5553"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37"/>
                      <p:cNvSpPr/>
                      <p:nvPr/>
                    </p:nvSpPr>
                    <p:spPr>
                      <a:xfrm>
                        <a:off x="4668220" y="3517907"/>
                        <a:ext cx="112178" cy="71170"/>
                      </a:xfrm>
                      <a:custGeom>
                        <a:rect b="b" l="l" r="r" t="t"/>
                        <a:pathLst>
                          <a:path extrusionOk="0" fill="none" h="9049" w="14263">
                            <a:moveTo>
                              <a:pt x="0" y="9049"/>
                            </a:moveTo>
                            <a:lnTo>
                              <a:pt x="1426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37"/>
                      <p:cNvSpPr/>
                      <p:nvPr/>
                    </p:nvSpPr>
                    <p:spPr>
                      <a:xfrm>
                        <a:off x="4706562" y="3516766"/>
                        <a:ext cx="77455" cy="79924"/>
                      </a:xfrm>
                      <a:custGeom>
                        <a:rect b="b" l="l" r="r" t="t"/>
                        <a:pathLst>
                          <a:path extrusionOk="0" fill="none" h="10162" w="9848">
                            <a:moveTo>
                              <a:pt x="0" y="10161"/>
                            </a:moveTo>
                            <a:lnTo>
                              <a:pt x="984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37"/>
                      <p:cNvSpPr/>
                      <p:nvPr/>
                    </p:nvSpPr>
                    <p:spPr>
                      <a:xfrm>
                        <a:off x="4763646" y="3516766"/>
                        <a:ext cx="20370" cy="52806"/>
                      </a:xfrm>
                      <a:custGeom>
                        <a:rect b="b" l="l" r="r" t="t"/>
                        <a:pathLst>
                          <a:path extrusionOk="0" fill="none" h="6714" w="2590">
                            <a:moveTo>
                              <a:pt x="0" y="6714"/>
                            </a:moveTo>
                            <a:lnTo>
                              <a:pt x="258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37"/>
                      <p:cNvSpPr/>
                      <p:nvPr/>
                    </p:nvSpPr>
                    <p:spPr>
                      <a:xfrm>
                        <a:off x="4783151" y="3520565"/>
                        <a:ext cx="45861" cy="97432"/>
                      </a:xfrm>
                      <a:custGeom>
                        <a:rect b="b" l="l" r="r" t="t"/>
                        <a:pathLst>
                          <a:path extrusionOk="0" fill="none" h="12388" w="5831">
                            <a:moveTo>
                              <a:pt x="5831" y="12388"/>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37"/>
                      <p:cNvSpPr/>
                      <p:nvPr/>
                    </p:nvSpPr>
                    <p:spPr>
                      <a:xfrm>
                        <a:off x="4738242" y="3483175"/>
                        <a:ext cx="44917" cy="37398"/>
                      </a:xfrm>
                      <a:custGeom>
                        <a:rect b="b" l="l" r="r" t="t"/>
                        <a:pathLst>
                          <a:path extrusionOk="0" fill="none" h="4755" w="5711">
                            <a:moveTo>
                              <a:pt x="1" y="1"/>
                            </a:moveTo>
                            <a:lnTo>
                              <a:pt x="5710" y="475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37"/>
                      <p:cNvSpPr/>
                      <p:nvPr/>
                    </p:nvSpPr>
                    <p:spPr>
                      <a:xfrm>
                        <a:off x="4704941" y="3501823"/>
                        <a:ext cx="78217" cy="18750"/>
                      </a:xfrm>
                      <a:custGeom>
                        <a:rect b="b" l="l" r="r" t="t"/>
                        <a:pathLst>
                          <a:path extrusionOk="0" fill="none" h="2384" w="9945">
                            <a:moveTo>
                              <a:pt x="1" y="1"/>
                            </a:moveTo>
                            <a:lnTo>
                              <a:pt x="9944" y="238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37"/>
                      <p:cNvSpPr/>
                      <p:nvPr/>
                    </p:nvSpPr>
                    <p:spPr>
                      <a:xfrm>
                        <a:off x="4668220" y="3520565"/>
                        <a:ext cx="115796" cy="19324"/>
                      </a:xfrm>
                      <a:custGeom>
                        <a:rect b="b" l="l" r="r" t="t"/>
                        <a:pathLst>
                          <a:path extrusionOk="0" fill="none" h="2457" w="14723">
                            <a:moveTo>
                              <a:pt x="0" y="2457"/>
                            </a:moveTo>
                            <a:lnTo>
                              <a:pt x="14722"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37"/>
                      <p:cNvSpPr/>
                      <p:nvPr/>
                    </p:nvSpPr>
                    <p:spPr>
                      <a:xfrm>
                        <a:off x="4813117" y="3462915"/>
                        <a:ext cx="40347" cy="51193"/>
                      </a:xfrm>
                      <a:custGeom>
                        <a:rect b="b" l="l" r="r" t="t"/>
                        <a:pathLst>
                          <a:path extrusionOk="0" fill="none" h="6509" w="5130">
                            <a:moveTo>
                              <a:pt x="5130" y="6508"/>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37"/>
                      <p:cNvSpPr/>
                      <p:nvPr/>
                    </p:nvSpPr>
                    <p:spPr>
                      <a:xfrm>
                        <a:off x="4787807" y="3462915"/>
                        <a:ext cx="25317" cy="55000"/>
                      </a:xfrm>
                      <a:custGeom>
                        <a:rect b="b" l="l" r="r" t="t"/>
                        <a:pathLst>
                          <a:path extrusionOk="0" fill="none" h="6993" w="3219">
                            <a:moveTo>
                              <a:pt x="1" y="6992"/>
                            </a:moveTo>
                            <a:lnTo>
                              <a:pt x="321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37"/>
                      <p:cNvSpPr/>
                      <p:nvPr/>
                    </p:nvSpPr>
                    <p:spPr>
                      <a:xfrm>
                        <a:off x="4781342" y="3514100"/>
                        <a:ext cx="72311" cy="6953"/>
                      </a:xfrm>
                      <a:custGeom>
                        <a:rect b="b" l="l" r="r" t="t"/>
                        <a:pathLst>
                          <a:path extrusionOk="0" fill="none" h="884" w="9194">
                            <a:moveTo>
                              <a:pt x="0" y="883"/>
                            </a:moveTo>
                            <a:lnTo>
                              <a:pt x="919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37"/>
                      <p:cNvSpPr/>
                      <p:nvPr/>
                    </p:nvSpPr>
                    <p:spPr>
                      <a:xfrm>
                        <a:off x="4853645" y="3514100"/>
                        <a:ext cx="26175" cy="59184"/>
                      </a:xfrm>
                      <a:custGeom>
                        <a:rect b="b" l="l" r="r" t="t"/>
                        <a:pathLst>
                          <a:path extrusionOk="0" fill="none" h="7525" w="3328">
                            <a:moveTo>
                              <a:pt x="1" y="0"/>
                            </a:moveTo>
                            <a:lnTo>
                              <a:pt x="3328" y="752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37"/>
                      <p:cNvSpPr/>
                      <p:nvPr/>
                    </p:nvSpPr>
                    <p:spPr>
                      <a:xfrm>
                        <a:off x="4827392" y="3514100"/>
                        <a:ext cx="26261" cy="100381"/>
                      </a:xfrm>
                      <a:custGeom>
                        <a:rect b="b" l="l" r="r" t="t"/>
                        <a:pathLst>
                          <a:path extrusionOk="0" fill="none" h="12763" w="3339">
                            <a:moveTo>
                              <a:pt x="3339" y="0"/>
                            </a:moveTo>
                            <a:lnTo>
                              <a:pt x="0" y="1276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1" name="Google Shape;2361;p37"/>
                      <p:cNvGrpSpPr/>
                      <p:nvPr/>
                    </p:nvGrpSpPr>
                    <p:grpSpPr>
                      <a:xfrm>
                        <a:off x="4579164" y="3203653"/>
                        <a:ext cx="1244833" cy="1020397"/>
                        <a:chOff x="4579164" y="3203653"/>
                        <a:chExt cx="1244833" cy="1020397"/>
                      </a:xfrm>
                    </p:grpSpPr>
                    <p:sp>
                      <p:nvSpPr>
                        <p:cNvPr id="2362" name="Google Shape;2362;p37"/>
                        <p:cNvSpPr/>
                        <p:nvPr/>
                      </p:nvSpPr>
                      <p:spPr>
                        <a:xfrm>
                          <a:off x="4879812" y="3466721"/>
                          <a:ext cx="74411" cy="106563"/>
                        </a:xfrm>
                        <a:custGeom>
                          <a:rect b="b" l="l" r="r" t="t"/>
                          <a:pathLst>
                            <a:path extrusionOk="0" fill="none" h="13549" w="9461">
                              <a:moveTo>
                                <a:pt x="1" y="13549"/>
                              </a:moveTo>
                              <a:lnTo>
                                <a:pt x="946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37"/>
                        <p:cNvSpPr/>
                        <p:nvPr/>
                      </p:nvSpPr>
                      <p:spPr>
                        <a:xfrm>
                          <a:off x="4954215" y="3408017"/>
                          <a:ext cx="105989" cy="58712"/>
                        </a:xfrm>
                        <a:custGeom>
                          <a:rect b="b" l="l" r="r" t="t"/>
                          <a:pathLst>
                            <a:path extrusionOk="0" fill="none" h="7465" w="13476">
                              <a:moveTo>
                                <a:pt x="0" y="7464"/>
                              </a:moveTo>
                              <a:lnTo>
                                <a:pt x="13476"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37"/>
                        <p:cNvSpPr/>
                        <p:nvPr/>
                      </p:nvSpPr>
                      <p:spPr>
                        <a:xfrm>
                          <a:off x="4953924" y="3465195"/>
                          <a:ext cx="119792" cy="54811"/>
                        </a:xfrm>
                        <a:custGeom>
                          <a:rect b="b" l="l" r="r" t="t"/>
                          <a:pathLst>
                            <a:path extrusionOk="0" fill="none" h="6969" w="15231">
                              <a:moveTo>
                                <a:pt x="1" y="1"/>
                              </a:moveTo>
                              <a:lnTo>
                                <a:pt x="15231" y="696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37"/>
                        <p:cNvSpPr/>
                        <p:nvPr/>
                      </p:nvSpPr>
                      <p:spPr>
                        <a:xfrm>
                          <a:off x="5073708" y="3521045"/>
                          <a:ext cx="26938" cy="71839"/>
                        </a:xfrm>
                        <a:custGeom>
                          <a:rect b="b" l="l" r="r" t="t"/>
                          <a:pathLst>
                            <a:path extrusionOk="0" fill="none" h="9134" w="3425">
                              <a:moveTo>
                                <a:pt x="1" y="0"/>
                              </a:moveTo>
                              <a:lnTo>
                                <a:pt x="3424" y="913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37"/>
                        <p:cNvSpPr/>
                        <p:nvPr/>
                      </p:nvSpPr>
                      <p:spPr>
                        <a:xfrm>
                          <a:off x="5100637" y="3586309"/>
                          <a:ext cx="26741" cy="81167"/>
                        </a:xfrm>
                        <a:custGeom>
                          <a:rect b="b" l="l" r="r" t="t"/>
                          <a:pathLst>
                            <a:path extrusionOk="0" fill="none" h="10320" w="3400">
                              <a:moveTo>
                                <a:pt x="3399" y="10319"/>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3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3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3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37"/>
                        <p:cNvSpPr/>
                        <p:nvPr/>
                      </p:nvSpPr>
                      <p:spPr>
                        <a:xfrm>
                          <a:off x="5100637" y="3507533"/>
                          <a:ext cx="99618" cy="78784"/>
                        </a:xfrm>
                        <a:custGeom>
                          <a:rect b="b" l="l" r="r" t="t"/>
                          <a:pathLst>
                            <a:path extrusionOk="0" fill="none" h="10017" w="12666">
                              <a:moveTo>
                                <a:pt x="0" y="10017"/>
                              </a:moveTo>
                              <a:lnTo>
                                <a:pt x="12665"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37"/>
                        <p:cNvSpPr/>
                        <p:nvPr/>
                      </p:nvSpPr>
                      <p:spPr>
                        <a:xfrm>
                          <a:off x="5200248" y="3501068"/>
                          <a:ext cx="156514" cy="6473"/>
                        </a:xfrm>
                        <a:custGeom>
                          <a:rect b="b" l="l" r="r" t="t"/>
                          <a:pathLst>
                            <a:path extrusionOk="0" fill="none" h="823" w="19900">
                              <a:moveTo>
                                <a:pt x="0" y="823"/>
                              </a:moveTo>
                              <a:lnTo>
                                <a:pt x="1990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37"/>
                        <p:cNvSpPr/>
                        <p:nvPr/>
                      </p:nvSpPr>
                      <p:spPr>
                        <a:xfrm>
                          <a:off x="5127371" y="3507533"/>
                          <a:ext cx="72885" cy="155853"/>
                        </a:xfrm>
                        <a:custGeom>
                          <a:rect b="b" l="l" r="r" t="t"/>
                          <a:pathLst>
                            <a:path extrusionOk="0" fill="none" h="19816" w="9267">
                              <a:moveTo>
                                <a:pt x="9266" y="1"/>
                              </a:moveTo>
                              <a:lnTo>
                                <a:pt x="0" y="1981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37"/>
                        <p:cNvSpPr/>
                        <p:nvPr/>
                      </p:nvSpPr>
                      <p:spPr>
                        <a:xfrm>
                          <a:off x="5352947" y="3384139"/>
                          <a:ext cx="126265" cy="117692"/>
                        </a:xfrm>
                        <a:custGeom>
                          <a:rect b="b" l="l" r="r" t="t"/>
                          <a:pathLst>
                            <a:path extrusionOk="0" fill="none" h="14964" w="16054">
                              <a:moveTo>
                                <a:pt x="1" y="14964"/>
                              </a:moveTo>
                              <a:lnTo>
                                <a:pt x="16053"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37"/>
                        <p:cNvSpPr/>
                        <p:nvPr/>
                      </p:nvSpPr>
                      <p:spPr>
                        <a:xfrm>
                          <a:off x="5356753" y="3246375"/>
                          <a:ext cx="61567" cy="254700"/>
                        </a:xfrm>
                        <a:custGeom>
                          <a:rect b="b" l="l" r="r" t="t"/>
                          <a:pathLst>
                            <a:path extrusionOk="0" fill="none" h="32384" w="7828">
                              <a:moveTo>
                                <a:pt x="1" y="32383"/>
                              </a:moveTo>
                              <a:lnTo>
                                <a:pt x="782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37"/>
                        <p:cNvSpPr/>
                        <p:nvPr/>
                      </p:nvSpPr>
                      <p:spPr>
                        <a:xfrm>
                          <a:off x="5352947" y="3486698"/>
                          <a:ext cx="141483" cy="10571"/>
                        </a:xfrm>
                        <a:custGeom>
                          <a:rect b="b" l="l" r="r" t="t"/>
                          <a:pathLst>
                            <a:path extrusionOk="0" fill="none" h="1344" w="17989">
                              <a:moveTo>
                                <a:pt x="1" y="1343"/>
                              </a:moveTo>
                              <a:lnTo>
                                <a:pt x="1798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37"/>
                        <p:cNvSpPr/>
                        <p:nvPr/>
                      </p:nvSpPr>
                      <p:spPr>
                        <a:xfrm>
                          <a:off x="5353898" y="3501068"/>
                          <a:ext cx="18089" cy="136725"/>
                        </a:xfrm>
                        <a:custGeom>
                          <a:rect b="b" l="l" r="r" t="t"/>
                          <a:pathLst>
                            <a:path extrusionOk="0" fill="none" h="17384" w="2300">
                              <a:moveTo>
                                <a:pt x="1" y="0"/>
                              </a:moveTo>
                              <a:lnTo>
                                <a:pt x="2299" y="1738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37"/>
                        <p:cNvSpPr/>
                        <p:nvPr/>
                      </p:nvSpPr>
                      <p:spPr>
                        <a:xfrm>
                          <a:off x="5206721" y="3620749"/>
                          <a:ext cx="102379" cy="98863"/>
                        </a:xfrm>
                        <a:custGeom>
                          <a:rect b="b" l="l" r="r" t="t"/>
                          <a:pathLst>
                            <a:path extrusionOk="0" fill="none" h="12570" w="13017">
                              <a:moveTo>
                                <a:pt x="0" y="1"/>
                              </a:moveTo>
                              <a:lnTo>
                                <a:pt x="13016" y="1256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37"/>
                        <p:cNvSpPr/>
                        <p:nvPr/>
                      </p:nvSpPr>
                      <p:spPr>
                        <a:xfrm>
                          <a:off x="5293102" y="3715798"/>
                          <a:ext cx="15997" cy="101238"/>
                        </a:xfrm>
                        <a:custGeom>
                          <a:rect b="b" l="l" r="r" t="t"/>
                          <a:pathLst>
                            <a:path extrusionOk="0" fill="none" h="12872" w="2034">
                              <a:moveTo>
                                <a:pt x="2033" y="0"/>
                              </a:moveTo>
                              <a:lnTo>
                                <a:pt x="1" y="1287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37"/>
                        <p:cNvSpPr/>
                        <p:nvPr/>
                      </p:nvSpPr>
                      <p:spPr>
                        <a:xfrm>
                          <a:off x="5127371" y="3659854"/>
                          <a:ext cx="92862" cy="134539"/>
                        </a:xfrm>
                        <a:custGeom>
                          <a:rect b="b" l="l" r="r" t="t"/>
                          <a:pathLst>
                            <a:path extrusionOk="0" fill="none" h="17106" w="11807">
                              <a:moveTo>
                                <a:pt x="11807" y="17105"/>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37"/>
                        <p:cNvSpPr/>
                        <p:nvPr/>
                      </p:nvSpPr>
                      <p:spPr>
                        <a:xfrm>
                          <a:off x="5479203" y="3327149"/>
                          <a:ext cx="150615" cy="56998"/>
                        </a:xfrm>
                        <a:custGeom>
                          <a:rect b="b" l="l" r="r" t="t"/>
                          <a:pathLst>
                            <a:path extrusionOk="0" fill="none" h="7247" w="19150">
                              <a:moveTo>
                                <a:pt x="19149" y="0"/>
                              </a:moveTo>
                              <a:lnTo>
                                <a:pt x="0" y="724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37"/>
                        <p:cNvSpPr/>
                        <p:nvPr/>
                      </p:nvSpPr>
                      <p:spPr>
                        <a:xfrm>
                          <a:off x="5371980" y="3633790"/>
                          <a:ext cx="59373" cy="4003"/>
                        </a:xfrm>
                        <a:custGeom>
                          <a:rect b="b" l="l" r="r" t="t"/>
                          <a:pathLst>
                            <a:path extrusionOk="0" fill="none" h="509" w="7549">
                              <a:moveTo>
                                <a:pt x="0" y="508"/>
                              </a:moveTo>
                              <a:lnTo>
                                <a:pt x="754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37"/>
                        <p:cNvSpPr/>
                        <p:nvPr/>
                      </p:nvSpPr>
                      <p:spPr>
                        <a:xfrm>
                          <a:off x="5352947" y="3497261"/>
                          <a:ext cx="78406" cy="136536"/>
                        </a:xfrm>
                        <a:custGeom>
                          <a:rect b="b" l="l" r="r" t="t"/>
                          <a:pathLst>
                            <a:path extrusionOk="0" fill="none" h="17360" w="9969">
                              <a:moveTo>
                                <a:pt x="9969" y="17359"/>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37"/>
                        <p:cNvSpPr/>
                        <p:nvPr/>
                      </p:nvSpPr>
                      <p:spPr>
                        <a:xfrm>
                          <a:off x="4917296" y="3466721"/>
                          <a:ext cx="40733" cy="122356"/>
                        </a:xfrm>
                        <a:custGeom>
                          <a:rect b="b" l="l" r="r" t="t"/>
                          <a:pathLst>
                            <a:path extrusionOk="0" fill="none" h="15557" w="5179">
                              <a:moveTo>
                                <a:pt x="1" y="15557"/>
                              </a:moveTo>
                              <a:lnTo>
                                <a:pt x="5178"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37"/>
                        <p:cNvSpPr/>
                        <p:nvPr/>
                      </p:nvSpPr>
                      <p:spPr>
                        <a:xfrm>
                          <a:off x="5060203" y="3408017"/>
                          <a:ext cx="111416" cy="19513"/>
                        </a:xfrm>
                        <a:custGeom>
                          <a:rect b="b" l="l" r="r" t="t"/>
                          <a:pathLst>
                            <a:path extrusionOk="0" fill="none" h="2481" w="14166">
                              <a:moveTo>
                                <a:pt x="0" y="0"/>
                              </a:moveTo>
                              <a:lnTo>
                                <a:pt x="14165" y="248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37"/>
                        <p:cNvSpPr/>
                        <p:nvPr/>
                      </p:nvSpPr>
                      <p:spPr>
                        <a:xfrm>
                          <a:off x="5127371" y="3620749"/>
                          <a:ext cx="79358" cy="42636"/>
                        </a:xfrm>
                        <a:custGeom>
                          <a:rect b="b" l="l" r="r" t="t"/>
                          <a:pathLst>
                            <a:path extrusionOk="0" fill="none" h="5421" w="10090">
                              <a:moveTo>
                                <a:pt x="0" y="5420"/>
                              </a:moveTo>
                              <a:lnTo>
                                <a:pt x="1008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6" name="Google Shape;2386;p37"/>
                        <p:cNvGrpSpPr/>
                        <p:nvPr/>
                      </p:nvGrpSpPr>
                      <p:grpSpPr>
                        <a:xfrm>
                          <a:off x="4579164" y="3203653"/>
                          <a:ext cx="1244833" cy="1020397"/>
                          <a:chOff x="4579164" y="3203653"/>
                          <a:chExt cx="1244833" cy="1020397"/>
                        </a:xfrm>
                      </p:grpSpPr>
                      <p:sp>
                        <p:nvSpPr>
                          <p:cNvPr id="2387" name="Google Shape;2387;p37"/>
                          <p:cNvSpPr/>
                          <p:nvPr/>
                        </p:nvSpPr>
                        <p:spPr>
                          <a:xfrm>
                            <a:off x="4949551" y="3708185"/>
                            <a:ext cx="37972" cy="3815"/>
                          </a:xfrm>
                          <a:custGeom>
                            <a:rect b="b" l="l" r="r" t="t"/>
                            <a:pathLst>
                              <a:path extrusionOk="0" fill="none" h="485" w="4828">
                                <a:moveTo>
                                  <a:pt x="0" y="1"/>
                                </a:moveTo>
                                <a:lnTo>
                                  <a:pt x="4827" y="48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8" name="Google Shape;2388;p37"/>
                          <p:cNvGrpSpPr/>
                          <p:nvPr/>
                        </p:nvGrpSpPr>
                        <p:grpSpPr>
                          <a:xfrm>
                            <a:off x="4579164" y="3203653"/>
                            <a:ext cx="1244833" cy="1020397"/>
                            <a:chOff x="4579164" y="3203653"/>
                            <a:chExt cx="1244833" cy="1020397"/>
                          </a:xfrm>
                        </p:grpSpPr>
                        <p:sp>
                          <p:nvSpPr>
                            <p:cNvPr id="2389" name="Google Shape;2389;p37"/>
                            <p:cNvSpPr/>
                            <p:nvPr/>
                          </p:nvSpPr>
                          <p:spPr>
                            <a:xfrm>
                              <a:off x="4953357" y="3586309"/>
                              <a:ext cx="147288" cy="121884"/>
                            </a:xfrm>
                            <a:custGeom>
                              <a:rect b="b" l="l" r="r" t="t"/>
                              <a:pathLst>
                                <a:path extrusionOk="0" fill="none" h="15497" w="18727">
                                  <a:moveTo>
                                    <a:pt x="18726" y="1"/>
                                  </a:moveTo>
                                  <a:lnTo>
                                    <a:pt x="0" y="1549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37"/>
                            <p:cNvSpPr/>
                            <p:nvPr/>
                          </p:nvSpPr>
                          <p:spPr>
                            <a:xfrm>
                              <a:off x="4987515" y="3592876"/>
                              <a:ext cx="113130" cy="119123"/>
                            </a:xfrm>
                            <a:custGeom>
                              <a:rect b="b" l="l" r="r" t="t"/>
                              <a:pathLst>
                                <a:path extrusionOk="0" fill="none" h="15146" w="14384">
                                  <a:moveTo>
                                    <a:pt x="0" y="15146"/>
                                  </a:moveTo>
                                  <a:lnTo>
                                    <a:pt x="14383"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37"/>
                            <p:cNvSpPr/>
                            <p:nvPr/>
                          </p:nvSpPr>
                          <p:spPr>
                            <a:xfrm>
                              <a:off x="4913395" y="3708185"/>
                              <a:ext cx="39970" cy="45389"/>
                            </a:xfrm>
                            <a:custGeom>
                              <a:rect b="b" l="l" r="r" t="t"/>
                              <a:pathLst>
                                <a:path extrusionOk="0" fill="none" h="5771" w="5082">
                                  <a:moveTo>
                                    <a:pt x="1" y="5771"/>
                                  </a:moveTo>
                                  <a:lnTo>
                                    <a:pt x="508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37"/>
                            <p:cNvSpPr/>
                            <p:nvPr/>
                          </p:nvSpPr>
                          <p:spPr>
                            <a:xfrm>
                              <a:off x="4888943" y="3704378"/>
                              <a:ext cx="60616" cy="26080"/>
                            </a:xfrm>
                            <a:custGeom>
                              <a:rect b="b" l="l" r="r" t="t"/>
                              <a:pathLst>
                                <a:path extrusionOk="0" fill="none" h="3316" w="7707">
                                  <a:moveTo>
                                    <a:pt x="1" y="3315"/>
                                  </a:moveTo>
                                  <a:lnTo>
                                    <a:pt x="770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37"/>
                            <p:cNvSpPr/>
                            <p:nvPr/>
                          </p:nvSpPr>
                          <p:spPr>
                            <a:xfrm>
                              <a:off x="4917296" y="3589069"/>
                              <a:ext cx="32262" cy="119123"/>
                            </a:xfrm>
                            <a:custGeom>
                              <a:rect b="b" l="l" r="r" t="t"/>
                              <a:pathLst>
                                <a:path extrusionOk="0" fill="none" h="15146" w="4102">
                                  <a:moveTo>
                                    <a:pt x="1" y="1"/>
                                  </a:moveTo>
                                  <a:lnTo>
                                    <a:pt x="4101" y="1514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37"/>
                            <p:cNvSpPr/>
                            <p:nvPr/>
                          </p:nvSpPr>
                          <p:spPr>
                            <a:xfrm>
                              <a:off x="4949551" y="3708185"/>
                              <a:ext cx="22840" cy="72885"/>
                            </a:xfrm>
                            <a:custGeom>
                              <a:rect b="b" l="l" r="r" t="t"/>
                              <a:pathLst>
                                <a:path extrusionOk="0" fill="none" h="9267" w="2904">
                                  <a:moveTo>
                                    <a:pt x="0" y="1"/>
                                  </a:moveTo>
                                  <a:lnTo>
                                    <a:pt x="2904" y="926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37"/>
                            <p:cNvSpPr/>
                            <p:nvPr/>
                          </p:nvSpPr>
                          <p:spPr>
                            <a:xfrm>
                              <a:off x="4912066" y="3752237"/>
                              <a:ext cx="60325" cy="28833"/>
                            </a:xfrm>
                            <a:custGeom>
                              <a:rect b="b" l="l" r="r" t="t"/>
                              <a:pathLst>
                                <a:path extrusionOk="0" fill="none" h="3666" w="7670">
                                  <a:moveTo>
                                    <a:pt x="0" y="1"/>
                                  </a:moveTo>
                                  <a:lnTo>
                                    <a:pt x="7670" y="36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6" name="Google Shape;2396;p37"/>
                            <p:cNvGrpSpPr/>
                            <p:nvPr/>
                          </p:nvGrpSpPr>
                          <p:grpSpPr>
                            <a:xfrm>
                              <a:off x="4579164" y="3203653"/>
                              <a:ext cx="1244833" cy="1020397"/>
                              <a:chOff x="4579164" y="3203653"/>
                              <a:chExt cx="1244833" cy="1020397"/>
                            </a:xfrm>
                          </p:grpSpPr>
                          <p:sp>
                            <p:nvSpPr>
                              <p:cNvPr id="2397" name="Google Shape;2397;p37"/>
                              <p:cNvSpPr/>
                              <p:nvPr/>
                            </p:nvSpPr>
                            <p:spPr>
                              <a:xfrm>
                                <a:off x="4590301" y="3738347"/>
                                <a:ext cx="92956" cy="91722"/>
                              </a:xfrm>
                              <a:custGeom>
                                <a:rect b="b" l="l" r="r" t="t"/>
                                <a:pathLst>
                                  <a:path extrusionOk="0" fill="none" h="11662" w="11819">
                                    <a:moveTo>
                                      <a:pt x="0" y="0"/>
                                    </a:moveTo>
                                    <a:lnTo>
                                      <a:pt x="11819" y="1166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37"/>
                              <p:cNvSpPr/>
                              <p:nvPr/>
                            </p:nvSpPr>
                            <p:spPr>
                              <a:xfrm>
                                <a:off x="4683250" y="3652241"/>
                                <a:ext cx="33591" cy="177828"/>
                              </a:xfrm>
                              <a:custGeom>
                                <a:rect b="b" l="l" r="r" t="t"/>
                                <a:pathLst>
                                  <a:path extrusionOk="0" fill="none" h="22610" w="4271">
                                    <a:moveTo>
                                      <a:pt x="1" y="22610"/>
                                    </a:moveTo>
                                    <a:lnTo>
                                      <a:pt x="427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37"/>
                              <p:cNvSpPr/>
                              <p:nvPr/>
                            </p:nvSpPr>
                            <p:spPr>
                              <a:xfrm>
                                <a:off x="4716833" y="3652241"/>
                                <a:ext cx="70982" cy="207707"/>
                              </a:xfrm>
                              <a:custGeom>
                                <a:rect b="b" l="l" r="r" t="t"/>
                                <a:pathLst>
                                  <a:path extrusionOk="0" fill="none" h="26409" w="9025">
                                    <a:moveTo>
                                      <a:pt x="1" y="1"/>
                                    </a:moveTo>
                                    <a:lnTo>
                                      <a:pt x="9025" y="2640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37"/>
                              <p:cNvSpPr/>
                              <p:nvPr/>
                            </p:nvSpPr>
                            <p:spPr>
                              <a:xfrm>
                                <a:off x="4813117" y="3694578"/>
                                <a:ext cx="44154" cy="139297"/>
                              </a:xfrm>
                              <a:custGeom>
                                <a:rect b="b" l="l" r="r" t="t"/>
                                <a:pathLst>
                                  <a:path extrusionOk="0" fill="none" h="17711" w="5614">
                                    <a:moveTo>
                                      <a:pt x="5614" y="17711"/>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37"/>
                              <p:cNvSpPr/>
                              <p:nvPr/>
                            </p:nvSpPr>
                            <p:spPr>
                              <a:xfrm>
                                <a:off x="4787807" y="3694578"/>
                                <a:ext cx="25317" cy="165369"/>
                              </a:xfrm>
                              <a:custGeom>
                                <a:rect b="b" l="l" r="r" t="t"/>
                                <a:pathLst>
                                  <a:path extrusionOk="0" fill="none" h="21026" w="3219">
                                    <a:moveTo>
                                      <a:pt x="3219" y="1"/>
                                    </a:moveTo>
                                    <a:lnTo>
                                      <a:pt x="1" y="2102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37"/>
                              <p:cNvSpPr/>
                              <p:nvPr/>
                            </p:nvSpPr>
                            <p:spPr>
                              <a:xfrm>
                                <a:off x="4683250" y="3830061"/>
                                <a:ext cx="106374" cy="25223"/>
                              </a:xfrm>
                              <a:custGeom>
                                <a:rect b="b" l="l" r="r" t="t"/>
                                <a:pathLst>
                                  <a:path extrusionOk="0" fill="none" h="3207" w="13525">
                                    <a:moveTo>
                                      <a:pt x="1" y="1"/>
                                    </a:moveTo>
                                    <a:lnTo>
                                      <a:pt x="13525" y="320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37"/>
                              <p:cNvSpPr/>
                              <p:nvPr/>
                            </p:nvSpPr>
                            <p:spPr>
                              <a:xfrm>
                                <a:off x="4670980" y="3830061"/>
                                <a:ext cx="12277" cy="79263"/>
                              </a:xfrm>
                              <a:custGeom>
                                <a:rect b="b" l="l" r="r" t="t"/>
                                <a:pathLst>
                                  <a:path extrusionOk="0" fill="none" h="10078" w="1561">
                                    <a:moveTo>
                                      <a:pt x="1561" y="1"/>
                                    </a:moveTo>
                                    <a:lnTo>
                                      <a:pt x="0" y="1007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37"/>
                              <p:cNvSpPr/>
                              <p:nvPr/>
                            </p:nvSpPr>
                            <p:spPr>
                              <a:xfrm>
                                <a:off x="4583828" y="3830061"/>
                                <a:ext cx="99429" cy="34543"/>
                              </a:xfrm>
                              <a:custGeom>
                                <a:rect b="b" l="l" r="r" t="t"/>
                                <a:pathLst>
                                  <a:path extrusionOk="0" fill="none" h="4392" w="12642">
                                    <a:moveTo>
                                      <a:pt x="0" y="4392"/>
                                    </a:moveTo>
                                    <a:lnTo>
                                      <a:pt x="12642"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37"/>
                              <p:cNvSpPr/>
                              <p:nvPr/>
                            </p:nvSpPr>
                            <p:spPr>
                              <a:xfrm>
                                <a:off x="4683250" y="3830061"/>
                                <a:ext cx="50336" cy="117983"/>
                              </a:xfrm>
                              <a:custGeom>
                                <a:rect b="b" l="l" r="r" t="t"/>
                                <a:pathLst>
                                  <a:path extrusionOk="0" fill="none" h="15001" w="6400">
                                    <a:moveTo>
                                      <a:pt x="1" y="1"/>
                                    </a:moveTo>
                                    <a:lnTo>
                                      <a:pt x="6400" y="1500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37"/>
                              <p:cNvSpPr/>
                              <p:nvPr/>
                            </p:nvSpPr>
                            <p:spPr>
                              <a:xfrm>
                                <a:off x="4733578" y="3855276"/>
                                <a:ext cx="56046" cy="92768"/>
                              </a:xfrm>
                              <a:custGeom>
                                <a:rect b="b" l="l" r="r" t="t"/>
                                <a:pathLst>
                                  <a:path extrusionOk="0" fill="none" h="11795" w="7126">
                                    <a:moveTo>
                                      <a:pt x="1" y="11795"/>
                                    </a:moveTo>
                                    <a:lnTo>
                                      <a:pt x="7126"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37"/>
                              <p:cNvSpPr/>
                              <p:nvPr/>
                            </p:nvSpPr>
                            <p:spPr>
                              <a:xfrm>
                                <a:off x="4888943" y="3730450"/>
                                <a:ext cx="34928" cy="89252"/>
                              </a:xfrm>
                              <a:custGeom>
                                <a:rect b="b" l="l" r="r" t="t"/>
                                <a:pathLst>
                                  <a:path extrusionOk="0" fill="none" h="11348" w="4441">
                                    <a:moveTo>
                                      <a:pt x="4440" y="11347"/>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37"/>
                              <p:cNvSpPr/>
                              <p:nvPr/>
                            </p:nvSpPr>
                            <p:spPr>
                              <a:xfrm>
                                <a:off x="4590301" y="3667468"/>
                                <a:ext cx="49762" cy="70887"/>
                              </a:xfrm>
                              <a:custGeom>
                                <a:rect b="b" l="l" r="r" t="t"/>
                                <a:pathLst>
                                  <a:path extrusionOk="0" fill="none" h="9013" w="6327">
                                    <a:moveTo>
                                      <a:pt x="0" y="9012"/>
                                    </a:moveTo>
                                    <a:lnTo>
                                      <a:pt x="632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37"/>
                              <p:cNvSpPr/>
                              <p:nvPr/>
                            </p:nvSpPr>
                            <p:spPr>
                              <a:xfrm>
                                <a:off x="4640338" y="3648536"/>
                                <a:ext cx="80593" cy="20268"/>
                              </a:xfrm>
                              <a:custGeom>
                                <a:rect b="b" l="l" r="r" t="t"/>
                                <a:pathLst>
                                  <a:path extrusionOk="0" fill="none" h="2577" w="10247">
                                    <a:moveTo>
                                      <a:pt x="1" y="2577"/>
                                    </a:moveTo>
                                    <a:lnTo>
                                      <a:pt x="1024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0" name="Google Shape;2410;p37"/>
                              <p:cNvGrpSpPr/>
                              <p:nvPr/>
                            </p:nvGrpSpPr>
                            <p:grpSpPr>
                              <a:xfrm>
                                <a:off x="4579164" y="3203653"/>
                                <a:ext cx="1244833" cy="1020397"/>
                                <a:chOff x="4579164" y="3203653"/>
                                <a:chExt cx="1244833" cy="1020397"/>
                              </a:xfrm>
                            </p:grpSpPr>
                            <p:sp>
                              <p:nvSpPr>
                                <p:cNvPr id="2411" name="Google Shape;2411;p37"/>
                                <p:cNvSpPr/>
                                <p:nvPr/>
                              </p:nvSpPr>
                              <p:spPr>
                                <a:xfrm>
                                  <a:off x="4753083" y="3966015"/>
                                  <a:ext cx="92964" cy="53765"/>
                                </a:xfrm>
                                <a:custGeom>
                                  <a:rect b="b" l="l" r="r" t="t"/>
                                  <a:pathLst>
                                    <a:path extrusionOk="0" fill="none" h="6836" w="11820">
                                      <a:moveTo>
                                        <a:pt x="1" y="6836"/>
                                      </a:moveTo>
                                      <a:lnTo>
                                        <a:pt x="1181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37"/>
                                <p:cNvSpPr/>
                                <p:nvPr/>
                              </p:nvSpPr>
                              <p:spPr>
                                <a:xfrm>
                                  <a:off x="4846040" y="3952794"/>
                                  <a:ext cx="103519" cy="13135"/>
                                </a:xfrm>
                                <a:custGeom>
                                  <a:rect b="b" l="l" r="r" t="t"/>
                                  <a:pathLst>
                                    <a:path extrusionOk="0" fill="none" h="1670" w="13162">
                                      <a:moveTo>
                                        <a:pt x="13161" y="0"/>
                                      </a:moveTo>
                                      <a:lnTo>
                                        <a:pt x="0" y="167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37"/>
                                <p:cNvSpPr/>
                                <p:nvPr/>
                              </p:nvSpPr>
                              <p:spPr>
                                <a:xfrm>
                                  <a:off x="4846040" y="3962216"/>
                                  <a:ext cx="64800" cy="128066"/>
                                </a:xfrm>
                                <a:custGeom>
                                  <a:rect b="b" l="l" r="r" t="t"/>
                                  <a:pathLst>
                                    <a:path extrusionOk="0" fill="none" h="16283" w="8239">
                                      <a:moveTo>
                                        <a:pt x="0" y="0"/>
                                      </a:moveTo>
                                      <a:lnTo>
                                        <a:pt x="8238" y="1628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37"/>
                                <p:cNvSpPr/>
                                <p:nvPr/>
                              </p:nvSpPr>
                              <p:spPr>
                                <a:xfrm>
                                  <a:off x="4842233" y="3962216"/>
                                  <a:ext cx="3815" cy="164787"/>
                                </a:xfrm>
                                <a:custGeom>
                                  <a:rect b="b" l="l" r="r" t="t"/>
                                  <a:pathLst>
                                    <a:path extrusionOk="0" fill="none" h="20952" w="485">
                                      <a:moveTo>
                                        <a:pt x="0" y="20952"/>
                                      </a:moveTo>
                                      <a:lnTo>
                                        <a:pt x="48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37"/>
                                <p:cNvSpPr/>
                                <p:nvPr/>
                              </p:nvSpPr>
                              <p:spPr>
                                <a:xfrm>
                                  <a:off x="4842233" y="4123189"/>
                                  <a:ext cx="37587" cy="53002"/>
                                </a:xfrm>
                                <a:custGeom>
                                  <a:rect b="b" l="l" r="r" t="t"/>
                                  <a:pathLst>
                                    <a:path extrusionOk="0" fill="none" h="6739" w="4779">
                                      <a:moveTo>
                                        <a:pt x="4779" y="6739"/>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37"/>
                                <p:cNvSpPr/>
                                <p:nvPr/>
                              </p:nvSpPr>
                              <p:spPr>
                                <a:xfrm>
                                  <a:off x="4770779" y="4118525"/>
                                  <a:ext cx="71461" cy="4672"/>
                                </a:xfrm>
                                <a:custGeom>
                                  <a:rect b="b" l="l" r="r" t="t"/>
                                  <a:pathLst>
                                    <a:path extrusionOk="0" fill="none" h="594" w="9086">
                                      <a:moveTo>
                                        <a:pt x="9085" y="594"/>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37"/>
                                <p:cNvSpPr/>
                                <p:nvPr/>
                              </p:nvSpPr>
                              <p:spPr>
                                <a:xfrm>
                                  <a:off x="4842233" y="4090274"/>
                                  <a:ext cx="68606" cy="32923"/>
                                </a:xfrm>
                                <a:custGeom>
                                  <a:rect b="b" l="l" r="r" t="t"/>
                                  <a:pathLst>
                                    <a:path extrusionOk="0" fill="none" h="4186" w="8723">
                                      <a:moveTo>
                                        <a:pt x="0" y="4186"/>
                                      </a:moveTo>
                                      <a:lnTo>
                                        <a:pt x="872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8" name="Google Shape;2418;p37"/>
                                <p:cNvGrpSpPr/>
                                <p:nvPr/>
                              </p:nvGrpSpPr>
                              <p:grpSpPr>
                                <a:xfrm>
                                  <a:off x="4579164" y="3203653"/>
                                  <a:ext cx="1244833" cy="1020397"/>
                                  <a:chOff x="4579164" y="3203653"/>
                                  <a:chExt cx="1244833" cy="1020397"/>
                                </a:xfrm>
                              </p:grpSpPr>
                              <p:sp>
                                <p:nvSpPr>
                                  <p:cNvPr id="2419" name="Google Shape;2419;p37"/>
                                  <p:cNvSpPr/>
                                  <p:nvPr/>
                                </p:nvSpPr>
                                <p:spPr>
                                  <a:xfrm>
                                    <a:off x="4788476" y="3855276"/>
                                    <a:ext cx="57572" cy="110747"/>
                                  </a:xfrm>
                                  <a:custGeom>
                                    <a:rect b="b" l="l" r="r" t="t"/>
                                    <a:pathLst>
                                      <a:path extrusionOk="0" fill="none" h="14081" w="7320">
                                        <a:moveTo>
                                          <a:pt x="7319" y="14081"/>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37"/>
                                  <p:cNvSpPr/>
                                  <p:nvPr/>
                                </p:nvSpPr>
                                <p:spPr>
                                  <a:xfrm>
                                    <a:off x="4846040" y="3833867"/>
                                    <a:ext cx="11231" cy="132156"/>
                                  </a:xfrm>
                                  <a:custGeom>
                                    <a:rect b="b" l="l" r="r" t="t"/>
                                    <a:pathLst>
                                      <a:path extrusionOk="0" fill="none" h="16803" w="1428">
                                        <a:moveTo>
                                          <a:pt x="0" y="16803"/>
                                        </a:moveTo>
                                        <a:lnTo>
                                          <a:pt x="1428"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37"/>
                                  <p:cNvSpPr/>
                                  <p:nvPr/>
                                </p:nvSpPr>
                                <p:spPr>
                                  <a:xfrm>
                                    <a:off x="4761554" y="3854796"/>
                                    <a:ext cx="26261" cy="164984"/>
                                  </a:xfrm>
                                  <a:custGeom>
                                    <a:rect b="b" l="l" r="r" t="t"/>
                                    <a:pathLst>
                                      <a:path extrusionOk="0" fill="none" h="20977" w="3339">
                                        <a:moveTo>
                                          <a:pt x="0" y="20977"/>
                                        </a:moveTo>
                                        <a:lnTo>
                                          <a:pt x="333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37"/>
                                  <p:cNvSpPr/>
                                  <p:nvPr/>
                                </p:nvSpPr>
                                <p:spPr>
                                  <a:xfrm>
                                    <a:off x="4846991" y="3818263"/>
                                    <a:ext cx="74025" cy="146242"/>
                                  </a:xfrm>
                                  <a:custGeom>
                                    <a:rect b="b" l="l" r="r" t="t"/>
                                    <a:pathLst>
                                      <a:path extrusionOk="0" fill="none" h="18594" w="9412">
                                        <a:moveTo>
                                          <a:pt x="0" y="18593"/>
                                        </a:moveTo>
                                        <a:lnTo>
                                          <a:pt x="941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37"/>
                                  <p:cNvSpPr/>
                                  <p:nvPr/>
                                </p:nvSpPr>
                                <p:spPr>
                                  <a:xfrm>
                                    <a:off x="4927191" y="3823305"/>
                                    <a:ext cx="22368" cy="129497"/>
                                  </a:xfrm>
                                  <a:custGeom>
                                    <a:rect b="b" l="l" r="r" t="t"/>
                                    <a:pathLst>
                                      <a:path extrusionOk="0" fill="none" h="16465" w="2844">
                                        <a:moveTo>
                                          <a:pt x="1" y="1"/>
                                        </a:moveTo>
                                        <a:lnTo>
                                          <a:pt x="2843" y="1646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24" name="Google Shape;2424;p37"/>
                                  <p:cNvGrpSpPr/>
                                  <p:nvPr/>
                                </p:nvGrpSpPr>
                                <p:grpSpPr>
                                  <a:xfrm>
                                    <a:off x="4579164" y="3203653"/>
                                    <a:ext cx="1244833" cy="1020397"/>
                                    <a:chOff x="4579164" y="3203653"/>
                                    <a:chExt cx="1244833" cy="1020397"/>
                                  </a:xfrm>
                                </p:grpSpPr>
                                <p:sp>
                                  <p:nvSpPr>
                                    <p:cNvPr id="2425" name="Google Shape;2425;p3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3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3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37"/>
                                    <p:cNvSpPr/>
                                    <p:nvPr/>
                                  </p:nvSpPr>
                                  <p:spPr>
                                    <a:xfrm>
                                      <a:off x="4972383" y="3756043"/>
                                      <a:ext cx="25412" cy="25026"/>
                                    </a:xfrm>
                                    <a:custGeom>
                                      <a:rect b="b" l="l" r="r" t="t"/>
                                      <a:pathLst>
                                        <a:path extrusionOk="0" fill="none" h="3182" w="3231">
                                          <a:moveTo>
                                            <a:pt x="1" y="3182"/>
                                          </a:moveTo>
                                          <a:lnTo>
                                            <a:pt x="323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
                          <p:nvSpPr>
                            <p:cNvPr id="2429" name="Google Shape;2429;p37"/>
                            <p:cNvSpPr/>
                            <p:nvPr/>
                          </p:nvSpPr>
                          <p:spPr>
                            <a:xfrm>
                              <a:off x="4890375" y="3688019"/>
                              <a:ext cx="5144" cy="43769"/>
                            </a:xfrm>
                            <a:custGeom>
                              <a:rect b="b" l="l" r="r" t="t"/>
                              <a:pathLst>
                                <a:path extrusionOk="0" fill="none" h="5565" w="654">
                                  <a:moveTo>
                                    <a:pt x="653" y="0"/>
                                  </a:moveTo>
                                  <a:lnTo>
                                    <a:pt x="0" y="556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37"/>
                            <p:cNvSpPr/>
                            <p:nvPr/>
                          </p:nvSpPr>
                          <p:spPr>
                            <a:xfrm>
                              <a:off x="4899317" y="3688019"/>
                              <a:ext cx="54048" cy="20174"/>
                            </a:xfrm>
                            <a:custGeom>
                              <a:rect b="b" l="l" r="r" t="t"/>
                              <a:pathLst>
                                <a:path extrusionOk="0" fill="none" h="2565" w="6872">
                                  <a:moveTo>
                                    <a:pt x="0" y="0"/>
                                  </a:moveTo>
                                  <a:lnTo>
                                    <a:pt x="6871" y="256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37"/>
                            <p:cNvSpPr/>
                            <p:nvPr/>
                          </p:nvSpPr>
                          <p:spPr>
                            <a:xfrm>
                              <a:off x="4862690" y="3700571"/>
                              <a:ext cx="27693" cy="31216"/>
                            </a:xfrm>
                            <a:custGeom>
                              <a:rect b="b" l="l" r="r" t="t"/>
                              <a:pathLst>
                                <a:path extrusionOk="0" fill="none" h="3969" w="3521">
                                  <a:moveTo>
                                    <a:pt x="0" y="1"/>
                                  </a:moveTo>
                                  <a:lnTo>
                                    <a:pt x="3520" y="396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32" name="Google Shape;2432;p37"/>
                        <p:cNvSpPr/>
                        <p:nvPr/>
                      </p:nvSpPr>
                      <p:spPr>
                        <a:xfrm>
                          <a:off x="4953924" y="3297081"/>
                          <a:ext cx="146053" cy="168122"/>
                        </a:xfrm>
                        <a:custGeom>
                          <a:rect b="b" l="l" r="r" t="t"/>
                          <a:pathLst>
                            <a:path extrusionOk="0" fill="none" h="21376" w="18570">
                              <a:moveTo>
                                <a:pt x="1" y="21376"/>
                              </a:moveTo>
                              <a:lnTo>
                                <a:pt x="1856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grpSp>
          <p:grpSp>
            <p:nvGrpSpPr>
              <p:cNvPr id="2433" name="Google Shape;2433;p37"/>
              <p:cNvGrpSpPr/>
              <p:nvPr/>
            </p:nvGrpSpPr>
            <p:grpSpPr>
              <a:xfrm>
                <a:off x="4595437" y="3598775"/>
                <a:ext cx="37776" cy="32451"/>
                <a:chOff x="4595437" y="3598775"/>
                <a:chExt cx="37776" cy="32451"/>
              </a:xfrm>
            </p:grpSpPr>
            <p:sp>
              <p:nvSpPr>
                <p:cNvPr id="2434" name="Google Shape;2434;p3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3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6" name="Google Shape;2436;p37"/>
              <p:cNvGrpSpPr/>
              <p:nvPr/>
            </p:nvGrpSpPr>
            <p:grpSpPr>
              <a:xfrm>
                <a:off x="4641864" y="3524443"/>
                <a:ext cx="37776" cy="32380"/>
                <a:chOff x="4641864" y="3524443"/>
                <a:chExt cx="37776" cy="32380"/>
              </a:xfrm>
            </p:grpSpPr>
            <p:sp>
              <p:nvSpPr>
                <p:cNvPr id="2437" name="Google Shape;2437;p3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3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9" name="Google Shape;2439;p37"/>
              <p:cNvGrpSpPr/>
              <p:nvPr/>
            </p:nvGrpSpPr>
            <p:grpSpPr>
              <a:xfrm>
                <a:off x="4648431" y="3893901"/>
                <a:ext cx="37776" cy="32357"/>
                <a:chOff x="4648431" y="3893901"/>
                <a:chExt cx="37776" cy="32357"/>
              </a:xfrm>
            </p:grpSpPr>
            <p:sp>
              <p:nvSpPr>
                <p:cNvPr id="2440" name="Google Shape;2440;p3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3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2" name="Google Shape;2442;p37"/>
              <p:cNvGrpSpPr/>
              <p:nvPr/>
            </p:nvGrpSpPr>
            <p:grpSpPr>
              <a:xfrm>
                <a:off x="4567752" y="3722908"/>
                <a:ext cx="37870" cy="32380"/>
                <a:chOff x="4567752" y="3722908"/>
                <a:chExt cx="37870" cy="32380"/>
              </a:xfrm>
            </p:grpSpPr>
            <p:sp>
              <p:nvSpPr>
                <p:cNvPr id="2443" name="Google Shape;2443;p3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3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5" name="Google Shape;2445;p37"/>
              <p:cNvGrpSpPr/>
              <p:nvPr/>
            </p:nvGrpSpPr>
            <p:grpSpPr>
              <a:xfrm>
                <a:off x="4617506" y="3652052"/>
                <a:ext cx="37783" cy="32357"/>
                <a:chOff x="4617506" y="3652052"/>
                <a:chExt cx="37783" cy="32357"/>
              </a:xfrm>
            </p:grpSpPr>
            <p:sp>
              <p:nvSpPr>
                <p:cNvPr id="2446" name="Google Shape;2446;p3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3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8" name="Google Shape;2448;p37"/>
              <p:cNvGrpSpPr/>
              <p:nvPr/>
            </p:nvGrpSpPr>
            <p:grpSpPr>
              <a:xfrm>
                <a:off x="4739005" y="3554149"/>
                <a:ext cx="37870" cy="32357"/>
                <a:chOff x="4739005" y="3554149"/>
                <a:chExt cx="37870" cy="32357"/>
              </a:xfrm>
            </p:grpSpPr>
            <p:sp>
              <p:nvSpPr>
                <p:cNvPr id="2449" name="Google Shape;2449;p3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3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1" name="Google Shape;2451;p37"/>
              <p:cNvGrpSpPr/>
              <p:nvPr/>
            </p:nvGrpSpPr>
            <p:grpSpPr>
              <a:xfrm>
                <a:off x="4806557" y="3630258"/>
                <a:ext cx="37776" cy="32364"/>
                <a:chOff x="4806557" y="3630258"/>
                <a:chExt cx="37776" cy="32364"/>
              </a:xfrm>
            </p:grpSpPr>
            <p:sp>
              <p:nvSpPr>
                <p:cNvPr id="2452" name="Google Shape;2452;p3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3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4" name="Google Shape;2454;p37"/>
              <p:cNvGrpSpPr/>
              <p:nvPr/>
            </p:nvGrpSpPr>
            <p:grpSpPr>
              <a:xfrm>
                <a:off x="4737007" y="4004357"/>
                <a:ext cx="37870" cy="32357"/>
                <a:chOff x="4737007" y="4004357"/>
                <a:chExt cx="37870" cy="32357"/>
              </a:xfrm>
            </p:grpSpPr>
            <p:sp>
              <p:nvSpPr>
                <p:cNvPr id="2455" name="Google Shape;2455;p3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3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7" name="Google Shape;2457;p37"/>
              <p:cNvGrpSpPr/>
              <p:nvPr/>
            </p:nvGrpSpPr>
            <p:grpSpPr>
              <a:xfrm>
                <a:off x="4773634" y="4208627"/>
                <a:ext cx="37776" cy="32357"/>
                <a:chOff x="4773634" y="4208627"/>
                <a:chExt cx="37776" cy="32357"/>
              </a:xfrm>
            </p:grpSpPr>
            <p:sp>
              <p:nvSpPr>
                <p:cNvPr id="2458" name="Google Shape;2458;p3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3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0" name="Google Shape;2460;p37"/>
              <p:cNvGrpSpPr/>
              <p:nvPr/>
            </p:nvGrpSpPr>
            <p:grpSpPr>
              <a:xfrm>
                <a:off x="4888282" y="4074764"/>
                <a:ext cx="37776" cy="32451"/>
                <a:chOff x="4888282" y="4074764"/>
                <a:chExt cx="37776" cy="32451"/>
              </a:xfrm>
            </p:grpSpPr>
            <p:sp>
              <p:nvSpPr>
                <p:cNvPr id="2461" name="Google Shape;2461;p3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3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3" name="Google Shape;2463;p37"/>
              <p:cNvGrpSpPr/>
              <p:nvPr/>
            </p:nvGrpSpPr>
            <p:grpSpPr>
              <a:xfrm>
                <a:off x="4901315" y="3804271"/>
                <a:ext cx="37776" cy="32364"/>
                <a:chOff x="4901315" y="3804271"/>
                <a:chExt cx="37776" cy="32364"/>
              </a:xfrm>
            </p:grpSpPr>
            <p:sp>
              <p:nvSpPr>
                <p:cNvPr id="2464" name="Google Shape;2464;p3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3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6" name="Google Shape;2466;p37"/>
              <p:cNvGrpSpPr/>
              <p:nvPr/>
            </p:nvGrpSpPr>
            <p:grpSpPr>
              <a:xfrm>
                <a:off x="4866394" y="3715035"/>
                <a:ext cx="37846" cy="32357"/>
                <a:chOff x="4866394" y="3715035"/>
                <a:chExt cx="37846" cy="32357"/>
              </a:xfrm>
            </p:grpSpPr>
            <p:sp>
              <p:nvSpPr>
                <p:cNvPr id="2467" name="Google Shape;2467;p3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3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9" name="Google Shape;2469;p37"/>
              <p:cNvGrpSpPr/>
              <p:nvPr/>
            </p:nvGrpSpPr>
            <p:grpSpPr>
              <a:xfrm>
                <a:off x="4979233" y="3839798"/>
                <a:ext cx="37878" cy="32420"/>
                <a:chOff x="4979233" y="3839798"/>
                <a:chExt cx="37878" cy="32420"/>
              </a:xfrm>
            </p:grpSpPr>
            <p:sp>
              <p:nvSpPr>
                <p:cNvPr id="2470" name="Google Shape;2470;p3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3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2" name="Google Shape;2472;p37"/>
              <p:cNvGrpSpPr/>
              <p:nvPr/>
            </p:nvGrpSpPr>
            <p:grpSpPr>
              <a:xfrm>
                <a:off x="4790662" y="3679147"/>
                <a:ext cx="37783" cy="32380"/>
                <a:chOff x="4790662" y="3679147"/>
                <a:chExt cx="37783" cy="32380"/>
              </a:xfrm>
            </p:grpSpPr>
            <p:sp>
              <p:nvSpPr>
                <p:cNvPr id="2473" name="Google Shape;2473;p3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3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5" name="Google Shape;2475;p37"/>
              <p:cNvGrpSpPr/>
              <p:nvPr/>
            </p:nvGrpSpPr>
            <p:grpSpPr>
              <a:xfrm>
                <a:off x="4857263" y="3557861"/>
                <a:ext cx="37776" cy="32357"/>
                <a:chOff x="4857263" y="3557861"/>
                <a:chExt cx="37776" cy="32357"/>
              </a:xfrm>
            </p:grpSpPr>
            <p:sp>
              <p:nvSpPr>
                <p:cNvPr id="2476" name="Google Shape;2476;p3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3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8" name="Google Shape;2478;p37"/>
              <p:cNvGrpSpPr/>
              <p:nvPr/>
            </p:nvGrpSpPr>
            <p:grpSpPr>
              <a:xfrm>
                <a:off x="4883902" y="3648033"/>
                <a:ext cx="37783" cy="32380"/>
                <a:chOff x="4883902" y="3648033"/>
                <a:chExt cx="37783" cy="32380"/>
              </a:xfrm>
            </p:grpSpPr>
            <p:sp>
              <p:nvSpPr>
                <p:cNvPr id="2479" name="Google Shape;2479;p3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3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1" name="Google Shape;2481;p37"/>
              <p:cNvGrpSpPr/>
              <p:nvPr/>
            </p:nvGrpSpPr>
            <p:grpSpPr>
              <a:xfrm>
                <a:off x="4907780" y="3347220"/>
                <a:ext cx="37878" cy="32357"/>
                <a:chOff x="4907780" y="3347220"/>
                <a:chExt cx="37878" cy="32357"/>
              </a:xfrm>
            </p:grpSpPr>
            <p:sp>
              <p:nvSpPr>
                <p:cNvPr id="2482" name="Google Shape;2482;p3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3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4" name="Google Shape;2484;p37"/>
              <p:cNvGrpSpPr/>
              <p:nvPr/>
            </p:nvGrpSpPr>
            <p:grpSpPr>
              <a:xfrm>
                <a:off x="5065048" y="3738150"/>
                <a:ext cx="37783" cy="32364"/>
                <a:chOff x="5065048" y="3738150"/>
                <a:chExt cx="37783" cy="32364"/>
              </a:xfrm>
            </p:grpSpPr>
            <p:sp>
              <p:nvSpPr>
                <p:cNvPr id="2485" name="Google Shape;2485;p3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3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7" name="Google Shape;2487;p37"/>
              <p:cNvGrpSpPr/>
              <p:nvPr/>
            </p:nvGrpSpPr>
            <p:grpSpPr>
              <a:xfrm>
                <a:off x="5071616" y="3284615"/>
                <a:ext cx="37783" cy="32357"/>
                <a:chOff x="5071616" y="3284615"/>
                <a:chExt cx="37783" cy="32357"/>
              </a:xfrm>
            </p:grpSpPr>
            <p:sp>
              <p:nvSpPr>
                <p:cNvPr id="2488" name="Google Shape;2488;p3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3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0" name="Google Shape;2490;p37"/>
              <p:cNvGrpSpPr/>
              <p:nvPr/>
            </p:nvGrpSpPr>
            <p:grpSpPr>
              <a:xfrm>
                <a:off x="5389291" y="3759921"/>
                <a:ext cx="37783" cy="32380"/>
                <a:chOff x="5389291" y="3759921"/>
                <a:chExt cx="37783" cy="32380"/>
              </a:xfrm>
            </p:grpSpPr>
            <p:sp>
              <p:nvSpPr>
                <p:cNvPr id="2491" name="Google Shape;2491;p3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3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3" name="Google Shape;2493;p37"/>
              <p:cNvGrpSpPr/>
              <p:nvPr/>
            </p:nvGrpSpPr>
            <p:grpSpPr>
              <a:xfrm>
                <a:off x="5431534" y="3632932"/>
                <a:ext cx="37878" cy="32451"/>
                <a:chOff x="5431534" y="3632932"/>
                <a:chExt cx="37878" cy="32451"/>
              </a:xfrm>
            </p:grpSpPr>
            <p:sp>
              <p:nvSpPr>
                <p:cNvPr id="2494" name="Google Shape;2494;p3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3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6" name="Google Shape;2496;p37"/>
              <p:cNvGrpSpPr/>
              <p:nvPr/>
            </p:nvGrpSpPr>
            <p:grpSpPr>
              <a:xfrm>
                <a:off x="5540755" y="3544829"/>
                <a:ext cx="37783" cy="32357"/>
                <a:chOff x="5540755" y="3544829"/>
                <a:chExt cx="37783" cy="32357"/>
              </a:xfrm>
            </p:grpSpPr>
            <p:sp>
              <p:nvSpPr>
                <p:cNvPr id="2497" name="Google Shape;2497;p3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3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9" name="Google Shape;2499;p37"/>
              <p:cNvGrpSpPr/>
              <p:nvPr/>
            </p:nvGrpSpPr>
            <p:grpSpPr>
              <a:xfrm>
                <a:off x="5579293" y="3412107"/>
                <a:ext cx="37776" cy="32357"/>
                <a:chOff x="5579293" y="3412107"/>
                <a:chExt cx="37776" cy="32357"/>
              </a:xfrm>
            </p:grpSpPr>
            <p:sp>
              <p:nvSpPr>
                <p:cNvPr id="2500" name="Google Shape;2500;p3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3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2" name="Google Shape;2502;p37"/>
              <p:cNvGrpSpPr/>
              <p:nvPr/>
            </p:nvGrpSpPr>
            <p:grpSpPr>
              <a:xfrm>
                <a:off x="5801346" y="3284615"/>
                <a:ext cx="37783" cy="32357"/>
                <a:chOff x="5801346" y="3284615"/>
                <a:chExt cx="37783" cy="32357"/>
              </a:xfrm>
            </p:grpSpPr>
            <p:sp>
              <p:nvSpPr>
                <p:cNvPr id="2503" name="Google Shape;2503;p3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3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5" name="Google Shape;2505;p37"/>
              <p:cNvGrpSpPr/>
              <p:nvPr/>
            </p:nvGrpSpPr>
            <p:grpSpPr>
              <a:xfrm>
                <a:off x="5763578" y="3399067"/>
                <a:ext cx="37776" cy="32364"/>
                <a:chOff x="5763578" y="3399067"/>
                <a:chExt cx="37776" cy="32364"/>
              </a:xfrm>
            </p:grpSpPr>
            <p:sp>
              <p:nvSpPr>
                <p:cNvPr id="2506" name="Google Shape;2506;p3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3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8" name="Google Shape;2508;p37"/>
              <p:cNvGrpSpPr/>
              <p:nvPr/>
            </p:nvGrpSpPr>
            <p:grpSpPr>
              <a:xfrm>
                <a:off x="5395858" y="3230952"/>
                <a:ext cx="37776" cy="32364"/>
                <a:chOff x="5395858" y="3230952"/>
                <a:chExt cx="37776" cy="32364"/>
              </a:xfrm>
            </p:grpSpPr>
            <p:sp>
              <p:nvSpPr>
                <p:cNvPr id="2509" name="Google Shape;2509;p3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3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1" name="Google Shape;2511;p37"/>
              <p:cNvGrpSpPr/>
              <p:nvPr/>
            </p:nvGrpSpPr>
            <p:grpSpPr>
              <a:xfrm>
                <a:off x="5264088" y="3188237"/>
                <a:ext cx="37776" cy="32357"/>
                <a:chOff x="5264088" y="3188237"/>
                <a:chExt cx="37776" cy="32357"/>
              </a:xfrm>
            </p:grpSpPr>
            <p:sp>
              <p:nvSpPr>
                <p:cNvPr id="2512" name="Google Shape;2512;p3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3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4" name="Google Shape;2514;p37"/>
              <p:cNvGrpSpPr/>
              <p:nvPr/>
            </p:nvGrpSpPr>
            <p:grpSpPr>
              <a:xfrm>
                <a:off x="5585758" y="3237425"/>
                <a:ext cx="37878" cy="32357"/>
                <a:chOff x="5585758" y="3237425"/>
                <a:chExt cx="37878" cy="32357"/>
              </a:xfrm>
            </p:grpSpPr>
            <p:sp>
              <p:nvSpPr>
                <p:cNvPr id="2515" name="Google Shape;2515;p3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3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7" name="Google Shape;2517;p37"/>
              <p:cNvGrpSpPr/>
              <p:nvPr/>
            </p:nvGrpSpPr>
            <p:grpSpPr>
              <a:xfrm>
                <a:off x="4874196" y="3291088"/>
                <a:ext cx="37878" cy="32451"/>
                <a:chOff x="4874196" y="3291088"/>
                <a:chExt cx="37878" cy="32451"/>
              </a:xfrm>
            </p:grpSpPr>
            <p:sp>
              <p:nvSpPr>
                <p:cNvPr id="2518" name="Google Shape;2518;p3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3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0" name="Google Shape;2520;p37"/>
              <p:cNvGrpSpPr/>
              <p:nvPr/>
            </p:nvGrpSpPr>
            <p:grpSpPr>
              <a:xfrm>
                <a:off x="5197770" y="3785466"/>
                <a:ext cx="37783" cy="32427"/>
                <a:chOff x="5197770" y="3785466"/>
                <a:chExt cx="37783" cy="32427"/>
              </a:xfrm>
            </p:grpSpPr>
            <p:sp>
              <p:nvSpPr>
                <p:cNvPr id="2521" name="Google Shape;2521;p3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3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3" name="Google Shape;2523;p37"/>
              <p:cNvGrpSpPr/>
              <p:nvPr/>
            </p:nvGrpSpPr>
            <p:grpSpPr>
              <a:xfrm>
                <a:off x="5177699" y="3492117"/>
                <a:ext cx="37776" cy="32357"/>
                <a:chOff x="5177699" y="3492117"/>
                <a:chExt cx="37776" cy="32357"/>
              </a:xfrm>
            </p:grpSpPr>
            <p:sp>
              <p:nvSpPr>
                <p:cNvPr id="2524" name="Google Shape;2524;p3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3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6" name="Google Shape;2526;p37"/>
              <p:cNvGrpSpPr/>
              <p:nvPr/>
            </p:nvGrpSpPr>
            <p:grpSpPr>
              <a:xfrm>
                <a:off x="5349431" y="3622346"/>
                <a:ext cx="37870" cy="32380"/>
                <a:chOff x="5349431" y="3622346"/>
                <a:chExt cx="37870" cy="32380"/>
              </a:xfrm>
            </p:grpSpPr>
            <p:sp>
              <p:nvSpPr>
                <p:cNvPr id="2527" name="Google Shape;2527;p3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3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9" name="Google Shape;2529;p37"/>
              <p:cNvGrpSpPr/>
              <p:nvPr/>
            </p:nvGrpSpPr>
            <p:grpSpPr>
              <a:xfrm>
                <a:off x="5068855" y="3563980"/>
                <a:ext cx="53954" cy="46223"/>
                <a:chOff x="5068855" y="3563980"/>
                <a:chExt cx="53954" cy="46223"/>
              </a:xfrm>
            </p:grpSpPr>
            <p:sp>
              <p:nvSpPr>
                <p:cNvPr id="2530" name="Google Shape;2530;p3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3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2" name="Google Shape;2532;p37"/>
              <p:cNvGrpSpPr/>
              <p:nvPr/>
            </p:nvGrpSpPr>
            <p:grpSpPr>
              <a:xfrm>
                <a:off x="5037654" y="3392507"/>
                <a:ext cx="37870" cy="32451"/>
                <a:chOff x="5037654" y="3392507"/>
                <a:chExt cx="37870" cy="32451"/>
              </a:xfrm>
            </p:grpSpPr>
            <p:sp>
              <p:nvSpPr>
                <p:cNvPr id="2533" name="Google Shape;2533;p3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3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5" name="Google Shape;2535;p37"/>
              <p:cNvGrpSpPr/>
              <p:nvPr/>
            </p:nvGrpSpPr>
            <p:grpSpPr>
              <a:xfrm>
                <a:off x="5456560" y="3368629"/>
                <a:ext cx="37870" cy="32451"/>
                <a:chOff x="5456560" y="3368629"/>
                <a:chExt cx="37870" cy="32451"/>
              </a:xfrm>
            </p:grpSpPr>
            <p:sp>
              <p:nvSpPr>
                <p:cNvPr id="2536" name="Google Shape;2536;p3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3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8" name="Google Shape;2538;p37"/>
              <p:cNvGrpSpPr/>
              <p:nvPr/>
            </p:nvGrpSpPr>
            <p:grpSpPr>
              <a:xfrm>
                <a:off x="4755749" y="3501516"/>
                <a:ext cx="46246" cy="39608"/>
                <a:chOff x="4755749" y="3501516"/>
                <a:chExt cx="46246" cy="39608"/>
              </a:xfrm>
            </p:grpSpPr>
            <p:sp>
              <p:nvSpPr>
                <p:cNvPr id="2539" name="Google Shape;2539;p3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3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1" name="Google Shape;2541;p37"/>
              <p:cNvGrpSpPr/>
              <p:nvPr/>
            </p:nvGrpSpPr>
            <p:grpSpPr>
              <a:xfrm>
                <a:off x="4681346" y="3485582"/>
                <a:ext cx="37783" cy="32427"/>
                <a:chOff x="4681346" y="3485582"/>
                <a:chExt cx="37783" cy="32427"/>
              </a:xfrm>
            </p:grpSpPr>
            <p:sp>
              <p:nvSpPr>
                <p:cNvPr id="2542" name="Google Shape;2542;p3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3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4" name="Google Shape;2544;p37"/>
              <p:cNvGrpSpPr/>
              <p:nvPr/>
            </p:nvGrpSpPr>
            <p:grpSpPr>
              <a:xfrm>
                <a:off x="4767067" y="3291088"/>
                <a:ext cx="37878" cy="32451"/>
                <a:chOff x="4767067" y="3291088"/>
                <a:chExt cx="37878" cy="32451"/>
              </a:xfrm>
            </p:grpSpPr>
            <p:sp>
              <p:nvSpPr>
                <p:cNvPr id="2545" name="Google Shape;2545;p3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3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7" name="Google Shape;2547;p37"/>
              <p:cNvGrpSpPr/>
              <p:nvPr/>
            </p:nvGrpSpPr>
            <p:grpSpPr>
              <a:xfrm>
                <a:off x="4687819" y="3405539"/>
                <a:ext cx="37776" cy="32451"/>
                <a:chOff x="4687819" y="3405539"/>
                <a:chExt cx="37776" cy="32451"/>
              </a:xfrm>
            </p:grpSpPr>
            <p:sp>
              <p:nvSpPr>
                <p:cNvPr id="2548" name="Google Shape;2548;p3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3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0" name="Google Shape;2550;p37"/>
              <p:cNvGrpSpPr/>
              <p:nvPr/>
            </p:nvGrpSpPr>
            <p:grpSpPr>
              <a:xfrm>
                <a:off x="4923101" y="3444809"/>
                <a:ext cx="52813" cy="45318"/>
                <a:chOff x="4923101" y="3444809"/>
                <a:chExt cx="52813" cy="45318"/>
              </a:xfrm>
            </p:grpSpPr>
            <p:sp>
              <p:nvSpPr>
                <p:cNvPr id="2551" name="Google Shape;2551;p3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3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3" name="Google Shape;2553;p37"/>
              <p:cNvGrpSpPr/>
              <p:nvPr/>
            </p:nvGrpSpPr>
            <p:grpSpPr>
              <a:xfrm>
                <a:off x="4846040" y="3654750"/>
                <a:ext cx="31405" cy="26993"/>
                <a:chOff x="4846040" y="3654750"/>
                <a:chExt cx="31405" cy="26993"/>
              </a:xfrm>
            </p:grpSpPr>
            <p:sp>
              <p:nvSpPr>
                <p:cNvPr id="2554" name="Google Shape;2554;p3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3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6" name="Google Shape;2556;p37"/>
              <p:cNvGrpSpPr/>
              <p:nvPr/>
            </p:nvGrpSpPr>
            <p:grpSpPr>
              <a:xfrm>
                <a:off x="4925673" y="3691700"/>
                <a:ext cx="40253" cy="34472"/>
                <a:chOff x="4925673" y="3691700"/>
                <a:chExt cx="40253" cy="34472"/>
              </a:xfrm>
            </p:grpSpPr>
            <p:sp>
              <p:nvSpPr>
                <p:cNvPr id="2557" name="Google Shape;2557;p3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3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9" name="Google Shape;2559;p37"/>
              <p:cNvGrpSpPr/>
              <p:nvPr/>
            </p:nvGrpSpPr>
            <p:grpSpPr>
              <a:xfrm>
                <a:off x="4894653" y="3740848"/>
                <a:ext cx="31405" cy="26906"/>
                <a:chOff x="4894653" y="3740848"/>
                <a:chExt cx="31405" cy="26906"/>
              </a:xfrm>
            </p:grpSpPr>
            <p:sp>
              <p:nvSpPr>
                <p:cNvPr id="2560" name="Google Shape;2560;p3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3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2" name="Google Shape;2562;p37"/>
              <p:cNvGrpSpPr/>
              <p:nvPr/>
            </p:nvGrpSpPr>
            <p:grpSpPr>
              <a:xfrm>
                <a:off x="4962300" y="3696348"/>
                <a:ext cx="38255" cy="32773"/>
                <a:chOff x="4962300" y="3696348"/>
                <a:chExt cx="38255" cy="32773"/>
              </a:xfrm>
            </p:grpSpPr>
            <p:sp>
              <p:nvSpPr>
                <p:cNvPr id="2563" name="Google Shape;2563;p3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3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5" name="Google Shape;2565;p37"/>
              <p:cNvGrpSpPr/>
              <p:nvPr/>
            </p:nvGrpSpPr>
            <p:grpSpPr>
              <a:xfrm>
                <a:off x="4980185" y="3743349"/>
                <a:ext cx="31499" cy="26969"/>
                <a:chOff x="4980185" y="3743349"/>
                <a:chExt cx="31499" cy="26969"/>
              </a:xfrm>
            </p:grpSpPr>
            <p:sp>
              <p:nvSpPr>
                <p:cNvPr id="2566" name="Google Shape;2566;p3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3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8" name="Google Shape;2568;p37"/>
              <p:cNvGrpSpPr/>
              <p:nvPr/>
            </p:nvGrpSpPr>
            <p:grpSpPr>
              <a:xfrm>
                <a:off x="5013768" y="3734312"/>
                <a:ext cx="31499" cy="26969"/>
                <a:chOff x="5013768" y="3734312"/>
                <a:chExt cx="31499" cy="26969"/>
              </a:xfrm>
            </p:grpSpPr>
            <p:sp>
              <p:nvSpPr>
                <p:cNvPr id="2569" name="Google Shape;2569;p3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3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1" name="Google Shape;2571;p37"/>
              <p:cNvGrpSpPr/>
              <p:nvPr/>
            </p:nvGrpSpPr>
            <p:grpSpPr>
              <a:xfrm>
                <a:off x="5036703" y="3764545"/>
                <a:ext cx="31499" cy="26898"/>
                <a:chOff x="5036703" y="3764545"/>
                <a:chExt cx="31499" cy="26898"/>
              </a:xfrm>
            </p:grpSpPr>
            <p:sp>
              <p:nvSpPr>
                <p:cNvPr id="2572" name="Google Shape;2572;p3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3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4" name="Google Shape;2574;p37"/>
              <p:cNvGrpSpPr/>
              <p:nvPr/>
            </p:nvGrpSpPr>
            <p:grpSpPr>
              <a:xfrm>
                <a:off x="4953546" y="3768352"/>
                <a:ext cx="31405" cy="26898"/>
                <a:chOff x="4953546" y="3768352"/>
                <a:chExt cx="31405" cy="26898"/>
              </a:xfrm>
            </p:grpSpPr>
            <p:sp>
              <p:nvSpPr>
                <p:cNvPr id="2575" name="Google Shape;2575;p3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7" name="Google Shape;2577;p37"/>
              <p:cNvGrpSpPr/>
              <p:nvPr/>
            </p:nvGrpSpPr>
            <p:grpSpPr>
              <a:xfrm>
                <a:off x="4964770" y="3814016"/>
                <a:ext cx="31499" cy="26993"/>
                <a:chOff x="4964770" y="3814016"/>
                <a:chExt cx="31499" cy="26993"/>
              </a:xfrm>
            </p:grpSpPr>
            <p:sp>
              <p:nvSpPr>
                <p:cNvPr id="2578" name="Google Shape;2578;p3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0" name="Google Shape;2580;p37"/>
              <p:cNvGrpSpPr/>
              <p:nvPr/>
            </p:nvGrpSpPr>
            <p:grpSpPr>
              <a:xfrm>
                <a:off x="4923290" y="3800504"/>
                <a:ext cx="31468" cy="26898"/>
                <a:chOff x="4923290" y="3800504"/>
                <a:chExt cx="31468" cy="26898"/>
              </a:xfrm>
            </p:grpSpPr>
            <p:sp>
              <p:nvSpPr>
                <p:cNvPr id="2581" name="Google Shape;2581;p3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3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3" name="Google Shape;2583;p37"/>
              <p:cNvGrpSpPr/>
              <p:nvPr/>
            </p:nvGrpSpPr>
            <p:grpSpPr>
              <a:xfrm>
                <a:off x="5108534" y="3650943"/>
                <a:ext cx="31405" cy="26993"/>
                <a:chOff x="5108534" y="3650943"/>
                <a:chExt cx="31405" cy="26993"/>
              </a:xfrm>
            </p:grpSpPr>
            <p:sp>
              <p:nvSpPr>
                <p:cNvPr id="2584" name="Google Shape;2584;p3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3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6" name="Google Shape;2586;p37"/>
              <p:cNvGrpSpPr/>
              <p:nvPr/>
            </p:nvGrpSpPr>
            <p:grpSpPr>
              <a:xfrm>
                <a:off x="5119380" y="3760739"/>
                <a:ext cx="31499" cy="26993"/>
                <a:chOff x="5119380" y="3760739"/>
                <a:chExt cx="31499" cy="26993"/>
              </a:xfrm>
            </p:grpSpPr>
            <p:sp>
              <p:nvSpPr>
                <p:cNvPr id="2587" name="Google Shape;2587;p3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3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9" name="Google Shape;2589;p37"/>
              <p:cNvGrpSpPr/>
              <p:nvPr/>
            </p:nvGrpSpPr>
            <p:grpSpPr>
              <a:xfrm>
                <a:off x="5119380" y="3788235"/>
                <a:ext cx="31499" cy="26993"/>
                <a:chOff x="5119380" y="3788235"/>
                <a:chExt cx="31499" cy="26993"/>
              </a:xfrm>
            </p:grpSpPr>
            <p:sp>
              <p:nvSpPr>
                <p:cNvPr id="2590" name="Google Shape;2590;p3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3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2" name="Google Shape;2592;p37"/>
              <p:cNvGrpSpPr/>
              <p:nvPr/>
            </p:nvGrpSpPr>
            <p:grpSpPr>
              <a:xfrm>
                <a:off x="5158005" y="3875284"/>
                <a:ext cx="31405" cy="27001"/>
                <a:chOff x="5158005" y="3875284"/>
                <a:chExt cx="31405" cy="27001"/>
              </a:xfrm>
            </p:grpSpPr>
            <p:sp>
              <p:nvSpPr>
                <p:cNvPr id="2593" name="Google Shape;2593;p3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3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5" name="Google Shape;2595;p37"/>
              <p:cNvGrpSpPr/>
              <p:nvPr/>
            </p:nvGrpSpPr>
            <p:grpSpPr>
              <a:xfrm>
                <a:off x="5233163" y="3764545"/>
                <a:ext cx="31499" cy="26898"/>
                <a:chOff x="5233163" y="3764545"/>
                <a:chExt cx="31499" cy="26898"/>
              </a:xfrm>
            </p:grpSpPr>
            <p:sp>
              <p:nvSpPr>
                <p:cNvPr id="2596" name="Google Shape;2596;p3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3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8" name="Google Shape;2598;p37"/>
              <p:cNvGrpSpPr/>
              <p:nvPr/>
            </p:nvGrpSpPr>
            <p:grpSpPr>
              <a:xfrm>
                <a:off x="5276168" y="3805545"/>
                <a:ext cx="31499" cy="26906"/>
                <a:chOff x="5276168" y="3805545"/>
                <a:chExt cx="31499" cy="26906"/>
              </a:xfrm>
            </p:grpSpPr>
            <p:sp>
              <p:nvSpPr>
                <p:cNvPr id="2599" name="Google Shape;2599;p3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3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1" name="Google Shape;2601;p37"/>
              <p:cNvGrpSpPr/>
              <p:nvPr/>
            </p:nvGrpSpPr>
            <p:grpSpPr>
              <a:xfrm>
                <a:off x="5294053" y="3851933"/>
                <a:ext cx="31405" cy="26945"/>
                <a:chOff x="5294053" y="3851933"/>
                <a:chExt cx="31405" cy="26945"/>
              </a:xfrm>
            </p:grpSpPr>
            <p:sp>
              <p:nvSpPr>
                <p:cNvPr id="2602" name="Google Shape;2602;p3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3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4" name="Google Shape;2604;p37"/>
              <p:cNvGrpSpPr/>
              <p:nvPr/>
            </p:nvGrpSpPr>
            <p:grpSpPr>
              <a:xfrm>
                <a:off x="5341723" y="3851902"/>
                <a:ext cx="31405" cy="26977"/>
                <a:chOff x="5341723" y="3851902"/>
                <a:chExt cx="31405" cy="26977"/>
              </a:xfrm>
            </p:grpSpPr>
            <p:sp>
              <p:nvSpPr>
                <p:cNvPr id="2605" name="Google Shape;2605;p3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3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7" name="Google Shape;2607;p37"/>
              <p:cNvGrpSpPr/>
              <p:nvPr/>
            </p:nvGrpSpPr>
            <p:grpSpPr>
              <a:xfrm>
                <a:off x="5054871" y="3507855"/>
                <a:ext cx="31405" cy="26993"/>
                <a:chOff x="5054871" y="3507855"/>
                <a:chExt cx="31405" cy="26993"/>
              </a:xfrm>
            </p:grpSpPr>
            <p:sp>
              <p:nvSpPr>
                <p:cNvPr id="2608" name="Google Shape;2608;p3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3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0" name="Google Shape;2610;p37"/>
              <p:cNvGrpSpPr/>
              <p:nvPr/>
            </p:nvGrpSpPr>
            <p:grpSpPr>
              <a:xfrm>
                <a:off x="4876579" y="3675325"/>
                <a:ext cx="31405" cy="26969"/>
                <a:chOff x="4876579" y="3675325"/>
                <a:chExt cx="31405" cy="26969"/>
              </a:xfrm>
            </p:grpSpPr>
            <p:sp>
              <p:nvSpPr>
                <p:cNvPr id="2611" name="Google Shape;2611;p3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3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3" name="Google Shape;2613;p37"/>
              <p:cNvGrpSpPr/>
              <p:nvPr/>
            </p:nvGrpSpPr>
            <p:grpSpPr>
              <a:xfrm>
                <a:off x="4842233" y="3688333"/>
                <a:ext cx="31405" cy="26993"/>
                <a:chOff x="4842233" y="3688333"/>
                <a:chExt cx="31405" cy="26993"/>
              </a:xfrm>
            </p:grpSpPr>
            <p:sp>
              <p:nvSpPr>
                <p:cNvPr id="2614" name="Google Shape;2614;p3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3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6" name="Google Shape;2616;p37"/>
              <p:cNvGrpSpPr/>
              <p:nvPr/>
            </p:nvGrpSpPr>
            <p:grpSpPr>
              <a:xfrm>
                <a:off x="5187876" y="3608032"/>
                <a:ext cx="31405" cy="27001"/>
                <a:chOff x="5187876" y="3608032"/>
                <a:chExt cx="31405" cy="27001"/>
              </a:xfrm>
            </p:grpSpPr>
            <p:sp>
              <p:nvSpPr>
                <p:cNvPr id="2617" name="Google Shape;2617;p3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3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9" name="Google Shape;2619;p3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3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1" name="Google Shape;2621;p37"/>
              <p:cNvGrpSpPr/>
              <p:nvPr/>
            </p:nvGrpSpPr>
            <p:grpSpPr>
              <a:xfrm>
                <a:off x="5269224" y="3304167"/>
                <a:ext cx="40253" cy="34402"/>
                <a:chOff x="5269224" y="3304167"/>
                <a:chExt cx="40253" cy="34402"/>
              </a:xfrm>
            </p:grpSpPr>
            <p:sp>
              <p:nvSpPr>
                <p:cNvPr id="2622" name="Google Shape;2622;p3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3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4" name="Google Shape;2624;p37"/>
              <p:cNvGrpSpPr/>
              <p:nvPr/>
            </p:nvGrpSpPr>
            <p:grpSpPr>
              <a:xfrm>
                <a:off x="5327354" y="3476615"/>
                <a:ext cx="49864" cy="42723"/>
                <a:chOff x="5327354" y="3476615"/>
                <a:chExt cx="49864" cy="42723"/>
              </a:xfrm>
            </p:grpSpPr>
            <p:sp>
              <p:nvSpPr>
                <p:cNvPr id="2625" name="Google Shape;2625;p3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7" name="Google Shape;2627;p3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9" name="Google Shape;2629;p37"/>
              <p:cNvGrpSpPr/>
              <p:nvPr/>
            </p:nvGrpSpPr>
            <p:grpSpPr>
              <a:xfrm>
                <a:off x="5341723" y="3775957"/>
                <a:ext cx="31405" cy="26898"/>
                <a:chOff x="5341723" y="3775957"/>
                <a:chExt cx="31405" cy="26898"/>
              </a:xfrm>
            </p:grpSpPr>
            <p:sp>
              <p:nvSpPr>
                <p:cNvPr id="2630" name="Google Shape;2630;p3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2" name="Google Shape;2632;p37"/>
              <p:cNvGrpSpPr/>
              <p:nvPr/>
            </p:nvGrpSpPr>
            <p:grpSpPr>
              <a:xfrm>
                <a:off x="5439053" y="3699274"/>
                <a:ext cx="31405" cy="26898"/>
                <a:chOff x="5439053" y="3699274"/>
                <a:chExt cx="31405" cy="26898"/>
              </a:xfrm>
            </p:grpSpPr>
            <p:sp>
              <p:nvSpPr>
                <p:cNvPr id="2633" name="Google Shape;2633;p3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5" name="Google Shape;2635;p37"/>
              <p:cNvGrpSpPr/>
              <p:nvPr/>
            </p:nvGrpSpPr>
            <p:grpSpPr>
              <a:xfrm>
                <a:off x="5412414" y="3622307"/>
                <a:ext cx="31499" cy="26993"/>
                <a:chOff x="5412414" y="3622307"/>
                <a:chExt cx="31499" cy="26993"/>
              </a:xfrm>
            </p:grpSpPr>
            <p:sp>
              <p:nvSpPr>
                <p:cNvPr id="2636" name="Google Shape;2636;p3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8" name="Google Shape;2638;p37"/>
              <p:cNvGrpSpPr/>
              <p:nvPr/>
            </p:nvGrpSpPr>
            <p:grpSpPr>
              <a:xfrm>
                <a:off x="5476254" y="3473949"/>
                <a:ext cx="26835" cy="26930"/>
                <a:chOff x="5476254" y="3473949"/>
                <a:chExt cx="26835" cy="26930"/>
              </a:xfrm>
            </p:grpSpPr>
            <p:sp>
              <p:nvSpPr>
                <p:cNvPr id="2639" name="Google Shape;2639;p3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1" name="Google Shape;2641;p37"/>
              <p:cNvGrpSpPr/>
              <p:nvPr/>
            </p:nvGrpSpPr>
            <p:grpSpPr>
              <a:xfrm>
                <a:off x="5564547" y="3481594"/>
                <a:ext cx="31397" cy="26898"/>
                <a:chOff x="5564547" y="3481594"/>
                <a:chExt cx="31397" cy="26898"/>
              </a:xfrm>
            </p:grpSpPr>
            <p:sp>
              <p:nvSpPr>
                <p:cNvPr id="2642" name="Google Shape;2642;p3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3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4" name="Google Shape;2644;p37"/>
              <p:cNvGrpSpPr/>
              <p:nvPr/>
            </p:nvGrpSpPr>
            <p:grpSpPr>
              <a:xfrm>
                <a:off x="5534101" y="3470174"/>
                <a:ext cx="31397" cy="26906"/>
                <a:chOff x="5534101" y="3470174"/>
                <a:chExt cx="31397" cy="26906"/>
              </a:xfrm>
            </p:grpSpPr>
            <p:sp>
              <p:nvSpPr>
                <p:cNvPr id="2645" name="Google Shape;2645;p3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3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7" name="Google Shape;2647;p37"/>
              <p:cNvGrpSpPr/>
              <p:nvPr/>
            </p:nvGrpSpPr>
            <p:grpSpPr>
              <a:xfrm>
                <a:off x="5610879" y="3314486"/>
                <a:ext cx="31499" cy="26938"/>
                <a:chOff x="5610879" y="3314486"/>
                <a:chExt cx="31499" cy="26938"/>
              </a:xfrm>
            </p:grpSpPr>
            <p:sp>
              <p:nvSpPr>
                <p:cNvPr id="2648" name="Google Shape;2648;p3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3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0" name="Google Shape;2650;p37"/>
              <p:cNvGrpSpPr/>
              <p:nvPr/>
            </p:nvGrpSpPr>
            <p:grpSpPr>
              <a:xfrm>
                <a:off x="4834525" y="3501382"/>
                <a:ext cx="31499" cy="26898"/>
                <a:chOff x="4834525" y="3501382"/>
                <a:chExt cx="31499" cy="26898"/>
              </a:xfrm>
            </p:grpSpPr>
            <p:sp>
              <p:nvSpPr>
                <p:cNvPr id="2651" name="Google Shape;2651;p3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3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3" name="Google Shape;2653;p37"/>
              <p:cNvGrpSpPr/>
              <p:nvPr/>
            </p:nvGrpSpPr>
            <p:grpSpPr>
              <a:xfrm>
                <a:off x="4898460" y="3580158"/>
                <a:ext cx="31405" cy="26898"/>
                <a:chOff x="4898460" y="3580158"/>
                <a:chExt cx="31405" cy="26898"/>
              </a:xfrm>
            </p:grpSpPr>
            <p:sp>
              <p:nvSpPr>
                <p:cNvPr id="2654" name="Google Shape;2654;p3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3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6" name="Google Shape;2656;p37"/>
              <p:cNvGrpSpPr/>
              <p:nvPr/>
            </p:nvGrpSpPr>
            <p:grpSpPr>
              <a:xfrm>
                <a:off x="4882667" y="3608032"/>
                <a:ext cx="31499" cy="27001"/>
                <a:chOff x="4882667" y="3608032"/>
                <a:chExt cx="31499" cy="27001"/>
              </a:xfrm>
            </p:grpSpPr>
            <p:sp>
              <p:nvSpPr>
                <p:cNvPr id="2657" name="Google Shape;2657;p3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3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9" name="Google Shape;2659;p37"/>
              <p:cNvGrpSpPr/>
              <p:nvPr/>
            </p:nvGrpSpPr>
            <p:grpSpPr>
              <a:xfrm>
                <a:off x="4843373" y="3631407"/>
                <a:ext cx="16273" cy="16186"/>
                <a:chOff x="4843373" y="3631407"/>
                <a:chExt cx="16273" cy="16186"/>
              </a:xfrm>
            </p:grpSpPr>
            <p:sp>
              <p:nvSpPr>
                <p:cNvPr id="2660" name="Google Shape;2660;p3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3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2" name="Google Shape;2662;p37"/>
              <p:cNvGrpSpPr/>
              <p:nvPr/>
            </p:nvGrpSpPr>
            <p:grpSpPr>
              <a:xfrm>
                <a:off x="4727773" y="3591578"/>
                <a:ext cx="31499" cy="26898"/>
                <a:chOff x="4727773" y="3591578"/>
                <a:chExt cx="31499" cy="26898"/>
              </a:xfrm>
            </p:grpSpPr>
            <p:sp>
              <p:nvSpPr>
                <p:cNvPr id="2663" name="Google Shape;2663;p3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3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5" name="Google Shape;2665;p3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3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67" name="Google Shape;2667;p37"/>
              <p:cNvGrpSpPr/>
              <p:nvPr/>
            </p:nvGrpSpPr>
            <p:grpSpPr>
              <a:xfrm>
                <a:off x="4609421" y="3577398"/>
                <a:ext cx="31499" cy="27001"/>
                <a:chOff x="4609421" y="3577398"/>
                <a:chExt cx="31499" cy="27001"/>
              </a:xfrm>
            </p:grpSpPr>
            <p:sp>
              <p:nvSpPr>
                <p:cNvPr id="2668" name="Google Shape;2668;p3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3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0" name="Google Shape;2670;p37"/>
              <p:cNvGrpSpPr/>
              <p:nvPr/>
            </p:nvGrpSpPr>
            <p:grpSpPr>
              <a:xfrm>
                <a:off x="4649289" y="3577398"/>
                <a:ext cx="31499" cy="27001"/>
                <a:chOff x="4649289" y="3577398"/>
                <a:chExt cx="31499" cy="27001"/>
              </a:xfrm>
            </p:grpSpPr>
            <p:sp>
              <p:nvSpPr>
                <p:cNvPr id="2671" name="Google Shape;2671;p3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3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3" name="Google Shape;2673;p37"/>
              <p:cNvGrpSpPr/>
              <p:nvPr/>
            </p:nvGrpSpPr>
            <p:grpSpPr>
              <a:xfrm>
                <a:off x="4605614" y="3639523"/>
                <a:ext cx="31499" cy="26906"/>
                <a:chOff x="4605614" y="3639523"/>
                <a:chExt cx="31499" cy="26906"/>
              </a:xfrm>
            </p:grpSpPr>
            <p:sp>
              <p:nvSpPr>
                <p:cNvPr id="2674" name="Google Shape;2674;p3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3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6" name="Google Shape;2676;p37"/>
              <p:cNvGrpSpPr/>
              <p:nvPr/>
            </p:nvGrpSpPr>
            <p:grpSpPr>
              <a:xfrm>
                <a:off x="4785149" y="3618846"/>
                <a:ext cx="26930" cy="26843"/>
                <a:chOff x="4785149" y="3618846"/>
                <a:chExt cx="26930" cy="26843"/>
              </a:xfrm>
            </p:grpSpPr>
            <p:sp>
              <p:nvSpPr>
                <p:cNvPr id="2677" name="Google Shape;2677;p3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3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9" name="Google Shape;2679;p37"/>
              <p:cNvGrpSpPr/>
              <p:nvPr/>
            </p:nvGrpSpPr>
            <p:grpSpPr>
              <a:xfrm>
                <a:off x="4810167" y="3601567"/>
                <a:ext cx="31405" cy="26898"/>
                <a:chOff x="4810167" y="3601567"/>
                <a:chExt cx="31405" cy="26898"/>
              </a:xfrm>
            </p:grpSpPr>
            <p:sp>
              <p:nvSpPr>
                <p:cNvPr id="2680" name="Google Shape;2680;p3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3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2" name="Google Shape;2682;p37"/>
              <p:cNvGrpSpPr/>
              <p:nvPr/>
            </p:nvGrpSpPr>
            <p:grpSpPr>
              <a:xfrm>
                <a:off x="4831002" y="3373230"/>
                <a:ext cx="31405" cy="26898"/>
                <a:chOff x="4831002" y="3373230"/>
                <a:chExt cx="31405" cy="26898"/>
              </a:xfrm>
            </p:grpSpPr>
            <p:sp>
              <p:nvSpPr>
                <p:cNvPr id="2683" name="Google Shape;2683;p3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3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5" name="Google Shape;2685;p37"/>
              <p:cNvGrpSpPr/>
              <p:nvPr/>
            </p:nvGrpSpPr>
            <p:grpSpPr>
              <a:xfrm>
                <a:off x="4719311" y="3355054"/>
                <a:ext cx="31499" cy="27001"/>
                <a:chOff x="4719311" y="3355054"/>
                <a:chExt cx="31499" cy="27001"/>
              </a:xfrm>
            </p:grpSpPr>
            <p:sp>
              <p:nvSpPr>
                <p:cNvPr id="2686" name="Google Shape;2686;p3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3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8" name="Google Shape;2688;p37"/>
              <p:cNvGrpSpPr/>
              <p:nvPr/>
            </p:nvGrpSpPr>
            <p:grpSpPr>
              <a:xfrm>
                <a:off x="4798755" y="3450260"/>
                <a:ext cx="26930" cy="26930"/>
                <a:chOff x="4798755" y="3450260"/>
                <a:chExt cx="26930" cy="26930"/>
              </a:xfrm>
            </p:grpSpPr>
            <p:sp>
              <p:nvSpPr>
                <p:cNvPr id="2689" name="Google Shape;2689;p3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3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1" name="Google Shape;2691;p37"/>
              <p:cNvGrpSpPr/>
              <p:nvPr/>
            </p:nvGrpSpPr>
            <p:grpSpPr>
              <a:xfrm>
                <a:off x="4645576" y="3467555"/>
                <a:ext cx="31405" cy="26953"/>
                <a:chOff x="4645576" y="3467555"/>
                <a:chExt cx="31405" cy="26953"/>
              </a:xfrm>
            </p:grpSpPr>
            <p:sp>
              <p:nvSpPr>
                <p:cNvPr id="2692" name="Google Shape;2692;p3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3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4" name="Google Shape;2694;p37"/>
              <p:cNvGrpSpPr/>
              <p:nvPr/>
            </p:nvGrpSpPr>
            <p:grpSpPr>
              <a:xfrm>
                <a:off x="4687631" y="3583965"/>
                <a:ext cx="31499" cy="26898"/>
                <a:chOff x="4687631" y="3583965"/>
                <a:chExt cx="31499" cy="26898"/>
              </a:xfrm>
            </p:grpSpPr>
            <p:sp>
              <p:nvSpPr>
                <p:cNvPr id="2695" name="Google Shape;2695;p3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3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7" name="Google Shape;2697;p37"/>
              <p:cNvGrpSpPr/>
              <p:nvPr/>
            </p:nvGrpSpPr>
            <p:grpSpPr>
              <a:xfrm>
                <a:off x="4719311" y="3471314"/>
                <a:ext cx="31499" cy="27001"/>
                <a:chOff x="4719311" y="3471314"/>
                <a:chExt cx="31499" cy="27001"/>
              </a:xfrm>
            </p:grpSpPr>
            <p:sp>
              <p:nvSpPr>
                <p:cNvPr id="2698" name="Google Shape;2698;p3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3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0" name="Google Shape;2700;p37"/>
              <p:cNvGrpSpPr/>
              <p:nvPr/>
            </p:nvGrpSpPr>
            <p:grpSpPr>
              <a:xfrm>
                <a:off x="4719311" y="3434404"/>
                <a:ext cx="31499" cy="26898"/>
                <a:chOff x="4719311" y="3434404"/>
                <a:chExt cx="31499" cy="26898"/>
              </a:xfrm>
            </p:grpSpPr>
            <p:sp>
              <p:nvSpPr>
                <p:cNvPr id="2701" name="Google Shape;2701;p3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3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3" name="Google Shape;2703;p37"/>
              <p:cNvGrpSpPr/>
              <p:nvPr/>
            </p:nvGrpSpPr>
            <p:grpSpPr>
              <a:xfrm>
                <a:off x="4768876" y="3401772"/>
                <a:ext cx="31499" cy="26898"/>
                <a:chOff x="4768876" y="3401772"/>
                <a:chExt cx="31499" cy="26898"/>
              </a:xfrm>
            </p:grpSpPr>
            <p:sp>
              <p:nvSpPr>
                <p:cNvPr id="2704" name="Google Shape;2704;p3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3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6" name="Google Shape;2706;p37"/>
              <p:cNvGrpSpPr/>
              <p:nvPr/>
            </p:nvGrpSpPr>
            <p:grpSpPr>
              <a:xfrm>
                <a:off x="4762214" y="3471377"/>
                <a:ext cx="26938" cy="26938"/>
                <a:chOff x="4762214" y="3471377"/>
                <a:chExt cx="26938" cy="26938"/>
              </a:xfrm>
            </p:grpSpPr>
            <p:sp>
              <p:nvSpPr>
                <p:cNvPr id="2707" name="Google Shape;2707;p3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3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9" name="Google Shape;2709;p37"/>
              <p:cNvGrpSpPr/>
              <p:nvPr/>
            </p:nvGrpSpPr>
            <p:grpSpPr>
              <a:xfrm>
                <a:off x="4790473" y="3344782"/>
                <a:ext cx="31405" cy="26898"/>
                <a:chOff x="4790473" y="3344782"/>
                <a:chExt cx="31405" cy="26898"/>
              </a:xfrm>
            </p:grpSpPr>
            <p:sp>
              <p:nvSpPr>
                <p:cNvPr id="2710" name="Google Shape;2710;p3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3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2" name="Google Shape;2712;p37"/>
              <p:cNvGrpSpPr/>
              <p:nvPr/>
            </p:nvGrpSpPr>
            <p:grpSpPr>
              <a:xfrm>
                <a:off x="4823774" y="3950733"/>
                <a:ext cx="37398" cy="32034"/>
                <a:chOff x="4823774" y="3950733"/>
                <a:chExt cx="37398" cy="32034"/>
              </a:xfrm>
            </p:grpSpPr>
            <p:sp>
              <p:nvSpPr>
                <p:cNvPr id="2713" name="Google Shape;2713;p3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3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5" name="Google Shape;2715;p37"/>
              <p:cNvGrpSpPr/>
              <p:nvPr/>
            </p:nvGrpSpPr>
            <p:grpSpPr>
              <a:xfrm>
                <a:off x="4823396" y="4110566"/>
                <a:ext cx="31405" cy="26906"/>
                <a:chOff x="4823396" y="4110566"/>
                <a:chExt cx="31405" cy="26906"/>
              </a:xfrm>
            </p:grpSpPr>
            <p:sp>
              <p:nvSpPr>
                <p:cNvPr id="2716" name="Google Shape;2716;p3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3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8" name="Google Shape;2718;p37"/>
              <p:cNvGrpSpPr/>
              <p:nvPr/>
            </p:nvGrpSpPr>
            <p:grpSpPr>
              <a:xfrm>
                <a:off x="4838332" y="3821150"/>
                <a:ext cx="31499" cy="26898"/>
                <a:chOff x="4838332" y="3821150"/>
                <a:chExt cx="31499" cy="26898"/>
              </a:xfrm>
            </p:grpSpPr>
            <p:sp>
              <p:nvSpPr>
                <p:cNvPr id="2719" name="Google Shape;2719;p3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3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1" name="Google Shape;2721;p37"/>
              <p:cNvGrpSpPr/>
              <p:nvPr/>
            </p:nvGrpSpPr>
            <p:grpSpPr>
              <a:xfrm>
                <a:off x="4661275" y="3815007"/>
                <a:ext cx="36824" cy="31523"/>
                <a:chOff x="4661275" y="3815007"/>
                <a:chExt cx="36824" cy="31523"/>
              </a:xfrm>
            </p:grpSpPr>
            <p:sp>
              <p:nvSpPr>
                <p:cNvPr id="2722" name="Google Shape;2722;p3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3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4" name="Google Shape;2724;p37"/>
              <p:cNvGrpSpPr/>
              <p:nvPr/>
            </p:nvGrpSpPr>
            <p:grpSpPr>
              <a:xfrm>
                <a:off x="4558998" y="3851037"/>
                <a:ext cx="33591" cy="28699"/>
                <a:chOff x="4558998" y="3851037"/>
                <a:chExt cx="33591" cy="28699"/>
              </a:xfrm>
            </p:grpSpPr>
            <p:sp>
              <p:nvSpPr>
                <p:cNvPr id="2725" name="Google Shape;2725;p3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3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7" name="Google Shape;2727;p37"/>
              <p:cNvGrpSpPr/>
              <p:nvPr/>
            </p:nvGrpSpPr>
            <p:grpSpPr>
              <a:xfrm>
                <a:off x="4696762" y="3638587"/>
                <a:ext cx="33591" cy="28794"/>
                <a:chOff x="4696762" y="3638587"/>
                <a:chExt cx="33591" cy="28794"/>
              </a:xfrm>
            </p:grpSpPr>
            <p:sp>
              <p:nvSpPr>
                <p:cNvPr id="2728" name="Google Shape;2728;p3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3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0" name="Google Shape;2730;p37"/>
              <p:cNvGrpSpPr/>
              <p:nvPr/>
            </p:nvGrpSpPr>
            <p:grpSpPr>
              <a:xfrm>
                <a:off x="4929479" y="3939140"/>
                <a:ext cx="33497" cy="28692"/>
                <a:chOff x="4929479" y="3939140"/>
                <a:chExt cx="33497" cy="28692"/>
              </a:xfrm>
            </p:grpSpPr>
            <p:sp>
              <p:nvSpPr>
                <p:cNvPr id="2731" name="Google Shape;2731;p3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3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3" name="Google Shape;2733;p37"/>
              <p:cNvGrpSpPr/>
              <p:nvPr/>
            </p:nvGrpSpPr>
            <p:grpSpPr>
              <a:xfrm>
                <a:off x="4907119" y="3986039"/>
                <a:ext cx="33497" cy="28699"/>
                <a:chOff x="4907119" y="3986039"/>
                <a:chExt cx="33497" cy="28699"/>
              </a:xfrm>
            </p:grpSpPr>
            <p:sp>
              <p:nvSpPr>
                <p:cNvPr id="2734" name="Google Shape;2734;p3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3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6" name="Google Shape;2736;p37"/>
              <p:cNvGrpSpPr/>
              <p:nvPr/>
            </p:nvGrpSpPr>
            <p:grpSpPr>
              <a:xfrm>
                <a:off x="4911783" y="4048102"/>
                <a:ext cx="33591" cy="28762"/>
                <a:chOff x="4911783" y="4048102"/>
                <a:chExt cx="33591" cy="28762"/>
              </a:xfrm>
            </p:grpSpPr>
            <p:sp>
              <p:nvSpPr>
                <p:cNvPr id="2737" name="Google Shape;2737;p3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3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39" name="Google Shape;2739;p3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3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41" name="Google Shape;2741;p37"/>
              <p:cNvGrpSpPr/>
              <p:nvPr/>
            </p:nvGrpSpPr>
            <p:grpSpPr>
              <a:xfrm>
                <a:off x="4762623" y="3837847"/>
                <a:ext cx="42416" cy="36273"/>
                <a:chOff x="4762623" y="3837847"/>
                <a:chExt cx="42416" cy="36273"/>
              </a:xfrm>
            </p:grpSpPr>
            <p:sp>
              <p:nvSpPr>
                <p:cNvPr id="2742" name="Google Shape;2742;p3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4" name="Google Shape;2744;p37"/>
              <p:cNvGrpSpPr/>
              <p:nvPr/>
            </p:nvGrpSpPr>
            <p:grpSpPr>
              <a:xfrm>
                <a:off x="4746044" y="4104966"/>
                <a:ext cx="33497" cy="28699"/>
                <a:chOff x="4746044" y="4104966"/>
                <a:chExt cx="33497" cy="28699"/>
              </a:xfrm>
            </p:grpSpPr>
            <p:sp>
              <p:nvSpPr>
                <p:cNvPr id="2745" name="Google Shape;2745;p3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7" name="Google Shape;2747;p37"/>
              <p:cNvGrpSpPr/>
              <p:nvPr/>
            </p:nvGrpSpPr>
            <p:grpSpPr>
              <a:xfrm>
                <a:off x="4859646" y="4162554"/>
                <a:ext cx="33591" cy="28762"/>
                <a:chOff x="4859646" y="4162554"/>
                <a:chExt cx="33591" cy="28762"/>
              </a:xfrm>
            </p:grpSpPr>
            <p:sp>
              <p:nvSpPr>
                <p:cNvPr id="2748" name="Google Shape;2748;p3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50" name="Google Shape;2750;p37"/>
            <p:cNvGrpSpPr/>
            <p:nvPr/>
          </p:nvGrpSpPr>
          <p:grpSpPr>
            <a:xfrm>
              <a:off x="3597785" y="3274438"/>
              <a:ext cx="855610" cy="1122099"/>
              <a:chOff x="3597785" y="3274438"/>
              <a:chExt cx="855610" cy="1122099"/>
            </a:xfrm>
          </p:grpSpPr>
          <p:grpSp>
            <p:nvGrpSpPr>
              <p:cNvPr id="2751" name="Google Shape;2751;p37"/>
              <p:cNvGrpSpPr/>
              <p:nvPr/>
            </p:nvGrpSpPr>
            <p:grpSpPr>
              <a:xfrm>
                <a:off x="3617857" y="3284717"/>
                <a:ext cx="826784" cy="1099165"/>
                <a:chOff x="3617857" y="3284717"/>
                <a:chExt cx="826784" cy="1099165"/>
              </a:xfrm>
            </p:grpSpPr>
            <p:sp>
              <p:nvSpPr>
                <p:cNvPr id="2752" name="Google Shape;2752;p3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7"/>
                <p:cNvSpPr/>
                <p:nvPr/>
              </p:nvSpPr>
              <p:spPr>
                <a:xfrm>
                  <a:off x="4230666" y="3943372"/>
                  <a:ext cx="15612" cy="77934"/>
                </a:xfrm>
                <a:custGeom>
                  <a:rect b="b" l="l" r="r" t="t"/>
                  <a:pathLst>
                    <a:path extrusionOk="0" fill="none" h="9909" w="1985">
                      <a:moveTo>
                        <a:pt x="1984" y="9908"/>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7"/>
                <p:cNvSpPr/>
                <p:nvPr/>
              </p:nvSpPr>
              <p:spPr>
                <a:xfrm>
                  <a:off x="4234473" y="3939573"/>
                  <a:ext cx="143953" cy="22171"/>
                </a:xfrm>
                <a:custGeom>
                  <a:rect b="b" l="l" r="r" t="t"/>
                  <a:pathLst>
                    <a:path extrusionOk="0" fill="none" h="2819" w="18303">
                      <a:moveTo>
                        <a:pt x="0" y="0"/>
                      </a:moveTo>
                      <a:lnTo>
                        <a:pt x="18303" y="281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7"/>
                <p:cNvSpPr/>
                <p:nvPr/>
              </p:nvSpPr>
              <p:spPr>
                <a:xfrm>
                  <a:off x="4300405" y="4023579"/>
                  <a:ext cx="24264" cy="112650"/>
                </a:xfrm>
                <a:custGeom>
                  <a:rect b="b" l="l" r="r" t="t"/>
                  <a:pathLst>
                    <a:path extrusionOk="0" fill="none" h="14323" w="3085">
                      <a:moveTo>
                        <a:pt x="0" y="14323"/>
                      </a:moveTo>
                      <a:lnTo>
                        <a:pt x="3085"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37"/>
                <p:cNvSpPr/>
                <p:nvPr/>
              </p:nvSpPr>
              <p:spPr>
                <a:xfrm>
                  <a:off x="4324661" y="4019772"/>
                  <a:ext cx="40544" cy="140154"/>
                </a:xfrm>
                <a:custGeom>
                  <a:rect b="b" l="l" r="r" t="t"/>
                  <a:pathLst>
                    <a:path extrusionOk="0" fill="none" h="17820" w="5155">
                      <a:moveTo>
                        <a:pt x="1" y="1"/>
                      </a:moveTo>
                      <a:lnTo>
                        <a:pt x="5154" y="1781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37"/>
                <p:cNvSpPr/>
                <p:nvPr/>
              </p:nvSpPr>
              <p:spPr>
                <a:xfrm>
                  <a:off x="4324661" y="4019772"/>
                  <a:ext cx="104282" cy="52522"/>
                </a:xfrm>
                <a:custGeom>
                  <a:rect b="b" l="l" r="r" t="t"/>
                  <a:pathLst>
                    <a:path extrusionOk="0" fill="none" h="6678" w="13259">
                      <a:moveTo>
                        <a:pt x="1" y="1"/>
                      </a:moveTo>
                      <a:lnTo>
                        <a:pt x="13259" y="667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37"/>
                <p:cNvSpPr/>
                <p:nvPr/>
              </p:nvSpPr>
              <p:spPr>
                <a:xfrm>
                  <a:off x="4328467" y="3989901"/>
                  <a:ext cx="113421" cy="29879"/>
                </a:xfrm>
                <a:custGeom>
                  <a:rect b="b" l="l" r="r" t="t"/>
                  <a:pathLst>
                    <a:path extrusionOk="0" fill="none" h="3799" w="14421">
                      <a:moveTo>
                        <a:pt x="14420" y="0"/>
                      </a:moveTo>
                      <a:lnTo>
                        <a:pt x="1" y="379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37"/>
                <p:cNvSpPr/>
                <p:nvPr/>
              </p:nvSpPr>
              <p:spPr>
                <a:xfrm>
                  <a:off x="4224193" y="4019772"/>
                  <a:ext cx="23886" cy="76975"/>
                </a:xfrm>
                <a:custGeom>
                  <a:rect b="b" l="l" r="r" t="t"/>
                  <a:pathLst>
                    <a:path extrusionOk="0" fill="none" h="9787" w="3037">
                      <a:moveTo>
                        <a:pt x="1" y="9787"/>
                      </a:moveTo>
                      <a:lnTo>
                        <a:pt x="3037"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37"/>
                <p:cNvSpPr/>
                <p:nvPr/>
              </p:nvSpPr>
              <p:spPr>
                <a:xfrm>
                  <a:off x="4248071" y="4019772"/>
                  <a:ext cx="52342" cy="116457"/>
                </a:xfrm>
                <a:custGeom>
                  <a:rect b="b" l="l" r="r" t="t"/>
                  <a:pathLst>
                    <a:path extrusionOk="0" fill="none" h="14807" w="6655">
                      <a:moveTo>
                        <a:pt x="1" y="1"/>
                      </a:moveTo>
                      <a:lnTo>
                        <a:pt x="6654" y="1480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37"/>
                <p:cNvSpPr/>
                <p:nvPr/>
              </p:nvSpPr>
              <p:spPr>
                <a:xfrm>
                  <a:off x="4300405" y="4138982"/>
                  <a:ext cx="6567" cy="119029"/>
                </a:xfrm>
                <a:custGeom>
                  <a:rect b="b" l="l" r="r" t="t"/>
                  <a:pathLst>
                    <a:path extrusionOk="0" fill="none" h="15134" w="835">
                      <a:moveTo>
                        <a:pt x="0" y="1"/>
                      </a:moveTo>
                      <a:lnTo>
                        <a:pt x="835" y="1513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37"/>
                <p:cNvSpPr/>
                <p:nvPr/>
              </p:nvSpPr>
              <p:spPr>
                <a:xfrm>
                  <a:off x="4219726" y="4200164"/>
                  <a:ext cx="85343" cy="60513"/>
                </a:xfrm>
                <a:custGeom>
                  <a:rect b="b" l="l" r="r" t="t"/>
                  <a:pathLst>
                    <a:path extrusionOk="0" fill="none" h="7694" w="10851">
                      <a:moveTo>
                        <a:pt x="0" y="0"/>
                      </a:moveTo>
                      <a:lnTo>
                        <a:pt x="10851" y="769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37"/>
                <p:cNvSpPr/>
                <p:nvPr/>
              </p:nvSpPr>
              <p:spPr>
                <a:xfrm>
                  <a:off x="4223430" y="4137275"/>
                  <a:ext cx="81930" cy="15132"/>
                </a:xfrm>
                <a:custGeom>
                  <a:rect b="b" l="l" r="r" t="t"/>
                  <a:pathLst>
                    <a:path extrusionOk="0" fill="none" h="1924" w="10417">
                      <a:moveTo>
                        <a:pt x="1" y="1923"/>
                      </a:moveTo>
                      <a:lnTo>
                        <a:pt x="10416"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37"/>
                <p:cNvSpPr/>
                <p:nvPr/>
              </p:nvSpPr>
              <p:spPr>
                <a:xfrm>
                  <a:off x="4303638" y="4138982"/>
                  <a:ext cx="59947" cy="23894"/>
                </a:xfrm>
                <a:custGeom>
                  <a:rect b="b" l="l" r="r" t="t"/>
                  <a:pathLst>
                    <a:path extrusionOk="0" fill="none" h="3038" w="7622">
                      <a:moveTo>
                        <a:pt x="7621" y="3037"/>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37"/>
                <p:cNvSpPr/>
                <p:nvPr/>
              </p:nvSpPr>
              <p:spPr>
                <a:xfrm>
                  <a:off x="4201644" y="4267237"/>
                  <a:ext cx="39970" cy="77164"/>
                </a:xfrm>
                <a:custGeom>
                  <a:rect b="b" l="l" r="r" t="t"/>
                  <a:pathLst>
                    <a:path extrusionOk="0" fill="none" h="9811" w="5082">
                      <a:moveTo>
                        <a:pt x="1" y="0"/>
                      </a:moveTo>
                      <a:lnTo>
                        <a:pt x="5081" y="981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37"/>
                <p:cNvSpPr/>
                <p:nvPr/>
              </p:nvSpPr>
              <p:spPr>
                <a:xfrm>
                  <a:off x="4203831" y="4258003"/>
                  <a:ext cx="103142" cy="9241"/>
                </a:xfrm>
                <a:custGeom>
                  <a:rect b="b" l="l" r="r" t="t"/>
                  <a:pathLst>
                    <a:path extrusionOk="0" fill="none" h="1175" w="13114">
                      <a:moveTo>
                        <a:pt x="1" y="1174"/>
                      </a:moveTo>
                      <a:lnTo>
                        <a:pt x="1311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37"/>
                <p:cNvSpPr/>
                <p:nvPr/>
              </p:nvSpPr>
              <p:spPr>
                <a:xfrm>
                  <a:off x="4179001" y="3943372"/>
                  <a:ext cx="51673" cy="104951"/>
                </a:xfrm>
                <a:custGeom>
                  <a:rect b="b" l="l" r="r" t="t"/>
                  <a:pathLst>
                    <a:path extrusionOk="0" fill="none" h="13344" w="6570">
                      <a:moveTo>
                        <a:pt x="1" y="13344"/>
                      </a:moveTo>
                      <a:lnTo>
                        <a:pt x="656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7"/>
                <p:cNvSpPr/>
                <p:nvPr/>
              </p:nvSpPr>
              <p:spPr>
                <a:xfrm>
                  <a:off x="4248071" y="4019772"/>
                  <a:ext cx="76597" cy="8"/>
                </a:xfrm>
                <a:custGeom>
                  <a:rect b="b" l="l" r="r" t="t"/>
                  <a:pathLst>
                    <a:path extrusionOk="0" fill="none" h="1" w="9739">
                      <a:moveTo>
                        <a:pt x="1" y="1"/>
                      </a:moveTo>
                      <a:lnTo>
                        <a:pt x="973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7"/>
                <p:cNvSpPr/>
                <p:nvPr/>
              </p:nvSpPr>
              <p:spPr>
                <a:xfrm>
                  <a:off x="4219529" y="4138982"/>
                  <a:ext cx="84116" cy="63282"/>
                </a:xfrm>
                <a:custGeom>
                  <a:rect b="b" l="l" r="r" t="t"/>
                  <a:pathLst>
                    <a:path extrusionOk="0" fill="none" h="8046" w="10695">
                      <a:moveTo>
                        <a:pt x="1" y="8045"/>
                      </a:moveTo>
                      <a:lnTo>
                        <a:pt x="1069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7"/>
                <p:cNvSpPr/>
                <p:nvPr/>
              </p:nvSpPr>
              <p:spPr>
                <a:xfrm>
                  <a:off x="3654964" y="3289853"/>
                  <a:ext cx="46820" cy="63848"/>
                </a:xfrm>
                <a:custGeom>
                  <a:rect b="b" l="l" r="r" t="t"/>
                  <a:pathLst>
                    <a:path extrusionOk="0" fill="none" h="8118" w="5953">
                      <a:moveTo>
                        <a:pt x="1" y="0"/>
                      </a:moveTo>
                      <a:lnTo>
                        <a:pt x="5952" y="811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7"/>
                <p:cNvSpPr/>
                <p:nvPr/>
              </p:nvSpPr>
              <p:spPr>
                <a:xfrm>
                  <a:off x="3619760" y="3353693"/>
                  <a:ext cx="85736" cy="36730"/>
                </a:xfrm>
                <a:custGeom>
                  <a:rect b="b" l="l" r="r" t="t"/>
                  <a:pathLst>
                    <a:path extrusionOk="0" fill="none" h="4670" w="10901">
                      <a:moveTo>
                        <a:pt x="1" y="4670"/>
                      </a:moveTo>
                      <a:lnTo>
                        <a:pt x="1090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7"/>
                <p:cNvSpPr/>
                <p:nvPr/>
              </p:nvSpPr>
              <p:spPr>
                <a:xfrm>
                  <a:off x="3703011" y="3354739"/>
                  <a:ext cx="70415" cy="79350"/>
                </a:xfrm>
                <a:custGeom>
                  <a:rect b="b" l="l" r="r" t="t"/>
                  <a:pathLst>
                    <a:path extrusionOk="0" fill="none" h="10089" w="8953">
                      <a:moveTo>
                        <a:pt x="1" y="0"/>
                      </a:moveTo>
                      <a:lnTo>
                        <a:pt x="8952" y="1008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7"/>
                <p:cNvSpPr/>
                <p:nvPr/>
              </p:nvSpPr>
              <p:spPr>
                <a:xfrm>
                  <a:off x="3779884" y="3366443"/>
                  <a:ext cx="34449" cy="67647"/>
                </a:xfrm>
                <a:custGeom>
                  <a:rect b="b" l="l" r="r" t="t"/>
                  <a:pathLst>
                    <a:path extrusionOk="0" fill="none" h="8601" w="4380">
                      <a:moveTo>
                        <a:pt x="1" y="8601"/>
                      </a:moveTo>
                      <a:lnTo>
                        <a:pt x="438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7"/>
                <p:cNvSpPr/>
                <p:nvPr/>
              </p:nvSpPr>
              <p:spPr>
                <a:xfrm>
                  <a:off x="3701776" y="3353693"/>
                  <a:ext cx="116363" cy="12757"/>
                </a:xfrm>
                <a:custGeom>
                  <a:rect b="b" l="l" r="r" t="t"/>
                  <a:pathLst>
                    <a:path extrusionOk="0" fill="none" h="1622" w="14795">
                      <a:moveTo>
                        <a:pt x="14795" y="1621"/>
                      </a:moveTo>
                      <a:lnTo>
                        <a:pt x="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7"/>
                <p:cNvSpPr/>
                <p:nvPr/>
              </p:nvSpPr>
              <p:spPr>
                <a:xfrm>
                  <a:off x="3701776" y="3313063"/>
                  <a:ext cx="227204" cy="40638"/>
                </a:xfrm>
                <a:custGeom>
                  <a:rect b="b" l="l" r="r" t="t"/>
                  <a:pathLst>
                    <a:path extrusionOk="0" fill="none" h="5167" w="28888">
                      <a:moveTo>
                        <a:pt x="28887" y="1"/>
                      </a:moveTo>
                      <a:lnTo>
                        <a:pt x="0" y="51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7"/>
                <p:cNvSpPr/>
                <p:nvPr/>
              </p:nvSpPr>
              <p:spPr>
                <a:xfrm>
                  <a:off x="3888633" y="3313063"/>
                  <a:ext cx="40347" cy="114467"/>
                </a:xfrm>
                <a:custGeom>
                  <a:rect b="b" l="l" r="r" t="t"/>
                  <a:pathLst>
                    <a:path extrusionOk="0" fill="none" h="14554" w="5130">
                      <a:moveTo>
                        <a:pt x="5129" y="1"/>
                      </a:moveTo>
                      <a:lnTo>
                        <a:pt x="0" y="1455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7"/>
                <p:cNvSpPr/>
                <p:nvPr/>
              </p:nvSpPr>
              <p:spPr>
                <a:xfrm>
                  <a:off x="3814325" y="3366443"/>
                  <a:ext cx="74316" cy="61087"/>
                </a:xfrm>
                <a:custGeom>
                  <a:rect b="b" l="l" r="r" t="t"/>
                  <a:pathLst>
                    <a:path extrusionOk="0" fill="none" h="7767" w="9449">
                      <a:moveTo>
                        <a:pt x="1" y="0"/>
                      </a:moveTo>
                      <a:lnTo>
                        <a:pt x="9448" y="77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7"/>
                <p:cNvSpPr/>
                <p:nvPr/>
              </p:nvSpPr>
              <p:spPr>
                <a:xfrm>
                  <a:off x="3838399" y="3427522"/>
                  <a:ext cx="50242" cy="67749"/>
                </a:xfrm>
                <a:custGeom>
                  <a:rect b="b" l="l" r="r" t="t"/>
                  <a:pathLst>
                    <a:path extrusionOk="0" fill="none" h="8614" w="6388">
                      <a:moveTo>
                        <a:pt x="0" y="8613"/>
                      </a:moveTo>
                      <a:lnTo>
                        <a:pt x="638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7"/>
                <p:cNvSpPr/>
                <p:nvPr/>
              </p:nvSpPr>
              <p:spPr>
                <a:xfrm>
                  <a:off x="3814325" y="3313063"/>
                  <a:ext cx="114656" cy="53388"/>
                </a:xfrm>
                <a:custGeom>
                  <a:rect b="b" l="l" r="r" t="t"/>
                  <a:pathLst>
                    <a:path extrusionOk="0" fill="none" h="6788" w="14578">
                      <a:moveTo>
                        <a:pt x="1" y="6787"/>
                      </a:moveTo>
                      <a:lnTo>
                        <a:pt x="14577"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7"/>
                <p:cNvSpPr/>
                <p:nvPr/>
              </p:nvSpPr>
              <p:spPr>
                <a:xfrm>
                  <a:off x="3888633" y="3427522"/>
                  <a:ext cx="55377" cy="76212"/>
                </a:xfrm>
                <a:custGeom>
                  <a:rect b="b" l="l" r="r" t="t"/>
                  <a:pathLst>
                    <a:path extrusionOk="0" fill="none" h="9690" w="7041">
                      <a:moveTo>
                        <a:pt x="0" y="0"/>
                      </a:moveTo>
                      <a:lnTo>
                        <a:pt x="7041" y="969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7"/>
                <p:cNvSpPr/>
                <p:nvPr/>
              </p:nvSpPr>
              <p:spPr>
                <a:xfrm>
                  <a:off x="3944003" y="3406208"/>
                  <a:ext cx="40631" cy="97526"/>
                </a:xfrm>
                <a:custGeom>
                  <a:rect b="b" l="l" r="r" t="t"/>
                  <a:pathLst>
                    <a:path extrusionOk="0" fill="none" h="12400" w="5166">
                      <a:moveTo>
                        <a:pt x="1" y="12400"/>
                      </a:moveTo>
                      <a:lnTo>
                        <a:pt x="516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7"/>
                <p:cNvSpPr/>
                <p:nvPr/>
              </p:nvSpPr>
              <p:spPr>
                <a:xfrm>
                  <a:off x="3984625" y="3357500"/>
                  <a:ext cx="55291" cy="48716"/>
                </a:xfrm>
                <a:custGeom>
                  <a:rect b="b" l="l" r="r" t="t"/>
                  <a:pathLst>
                    <a:path extrusionOk="0" fill="none" h="6194" w="7030">
                      <a:moveTo>
                        <a:pt x="1" y="6194"/>
                      </a:moveTo>
                      <a:lnTo>
                        <a:pt x="702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7"/>
                <p:cNvSpPr/>
                <p:nvPr/>
              </p:nvSpPr>
              <p:spPr>
                <a:xfrm>
                  <a:off x="3888633" y="3406208"/>
                  <a:ext cx="96000" cy="21322"/>
                </a:xfrm>
                <a:custGeom>
                  <a:rect b="b" l="l" r="r" t="t"/>
                  <a:pathLst>
                    <a:path extrusionOk="0" fill="none" h="2711" w="12206">
                      <a:moveTo>
                        <a:pt x="0" y="2710"/>
                      </a:moveTo>
                      <a:lnTo>
                        <a:pt x="1220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7"/>
                <p:cNvSpPr/>
                <p:nvPr/>
              </p:nvSpPr>
              <p:spPr>
                <a:xfrm>
                  <a:off x="3984625" y="3406208"/>
                  <a:ext cx="42251" cy="136348"/>
                </a:xfrm>
                <a:custGeom>
                  <a:rect b="b" l="l" r="r" t="t"/>
                  <a:pathLst>
                    <a:path extrusionOk="0" fill="none" h="17336" w="5372">
                      <a:moveTo>
                        <a:pt x="1" y="1"/>
                      </a:moveTo>
                      <a:lnTo>
                        <a:pt x="5372" y="1733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7"/>
                <p:cNvSpPr/>
                <p:nvPr/>
              </p:nvSpPr>
              <p:spPr>
                <a:xfrm>
                  <a:off x="4026868" y="3427522"/>
                  <a:ext cx="35597" cy="115033"/>
                </a:xfrm>
                <a:custGeom>
                  <a:rect b="b" l="l" r="r" t="t"/>
                  <a:pathLst>
                    <a:path extrusionOk="0" fill="none" h="14626" w="4526">
                      <a:moveTo>
                        <a:pt x="1" y="14625"/>
                      </a:moveTo>
                      <a:lnTo>
                        <a:pt x="4525"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7"/>
                <p:cNvSpPr/>
                <p:nvPr/>
              </p:nvSpPr>
              <p:spPr>
                <a:xfrm>
                  <a:off x="3876261" y="3542548"/>
                  <a:ext cx="150615" cy="52051"/>
                </a:xfrm>
                <a:custGeom>
                  <a:rect b="b" l="l" r="r" t="t"/>
                  <a:pathLst>
                    <a:path extrusionOk="0" fill="none" h="6618" w="19150">
                      <a:moveTo>
                        <a:pt x="1" y="6617"/>
                      </a:moveTo>
                      <a:lnTo>
                        <a:pt x="1915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7"/>
                <p:cNvSpPr/>
                <p:nvPr/>
              </p:nvSpPr>
              <p:spPr>
                <a:xfrm>
                  <a:off x="4006702" y="3542548"/>
                  <a:ext cx="20174" cy="99044"/>
                </a:xfrm>
                <a:custGeom>
                  <a:rect b="b" l="l" r="r" t="t"/>
                  <a:pathLst>
                    <a:path extrusionOk="0" fill="none" h="12593" w="2565">
                      <a:moveTo>
                        <a:pt x="2565" y="0"/>
                      </a:moveTo>
                      <a:lnTo>
                        <a:pt x="0" y="1259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7"/>
                <p:cNvSpPr/>
                <p:nvPr/>
              </p:nvSpPr>
              <p:spPr>
                <a:xfrm>
                  <a:off x="3912700" y="3641584"/>
                  <a:ext cx="97817" cy="41779"/>
                </a:xfrm>
                <a:custGeom>
                  <a:rect b="b" l="l" r="r" t="t"/>
                  <a:pathLst>
                    <a:path extrusionOk="0" fill="none" h="5312" w="12437">
                      <a:moveTo>
                        <a:pt x="1" y="5311"/>
                      </a:moveTo>
                      <a:lnTo>
                        <a:pt x="1243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7"/>
                <p:cNvSpPr/>
                <p:nvPr/>
              </p:nvSpPr>
              <p:spPr>
                <a:xfrm>
                  <a:off x="3875601" y="3503726"/>
                  <a:ext cx="68410" cy="89158"/>
                </a:xfrm>
                <a:custGeom>
                  <a:rect b="b" l="l" r="r" t="t"/>
                  <a:pathLst>
                    <a:path extrusionOk="0" fill="none" h="11336" w="8698">
                      <a:moveTo>
                        <a:pt x="8698" y="1"/>
                      </a:moveTo>
                      <a:lnTo>
                        <a:pt x="0" y="1133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7"/>
                <p:cNvSpPr/>
                <p:nvPr/>
              </p:nvSpPr>
              <p:spPr>
                <a:xfrm>
                  <a:off x="3944003" y="3503726"/>
                  <a:ext cx="89441" cy="36163"/>
                </a:xfrm>
                <a:custGeom>
                  <a:rect b="b" l="l" r="r" t="t"/>
                  <a:pathLst>
                    <a:path extrusionOk="0" fill="none" h="4598" w="11372">
                      <a:moveTo>
                        <a:pt x="1" y="1"/>
                      </a:moveTo>
                      <a:lnTo>
                        <a:pt x="11372" y="459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7"/>
                <p:cNvSpPr/>
                <p:nvPr/>
              </p:nvSpPr>
              <p:spPr>
                <a:xfrm>
                  <a:off x="4033436" y="3490599"/>
                  <a:ext cx="132824" cy="49290"/>
                </a:xfrm>
                <a:custGeom>
                  <a:rect b="b" l="l" r="r" t="t"/>
                  <a:pathLst>
                    <a:path extrusionOk="0" fill="none" h="6267" w="16888">
                      <a:moveTo>
                        <a:pt x="1" y="6267"/>
                      </a:moveTo>
                      <a:lnTo>
                        <a:pt x="16888"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7"/>
                <p:cNvSpPr/>
                <p:nvPr/>
              </p:nvSpPr>
              <p:spPr>
                <a:xfrm>
                  <a:off x="4166252" y="3490599"/>
                  <a:ext cx="73459" cy="95528"/>
                </a:xfrm>
                <a:custGeom>
                  <a:rect b="b" l="l" r="r" t="t"/>
                  <a:pathLst>
                    <a:path extrusionOk="0" fill="none" h="12146" w="9340">
                      <a:moveTo>
                        <a:pt x="1" y="0"/>
                      </a:moveTo>
                      <a:lnTo>
                        <a:pt x="9339" y="1214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7"/>
                <p:cNvSpPr/>
                <p:nvPr/>
              </p:nvSpPr>
              <p:spPr>
                <a:xfrm>
                  <a:off x="4027726" y="3539882"/>
                  <a:ext cx="211985" cy="39970"/>
                </a:xfrm>
                <a:custGeom>
                  <a:rect b="b" l="l" r="r" t="t"/>
                  <a:pathLst>
                    <a:path extrusionOk="0" fill="none" h="5082" w="26953">
                      <a:moveTo>
                        <a:pt x="26952" y="5081"/>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7"/>
                <p:cNvSpPr/>
                <p:nvPr/>
              </p:nvSpPr>
              <p:spPr>
                <a:xfrm>
                  <a:off x="4027726" y="3539882"/>
                  <a:ext cx="99720" cy="174878"/>
                </a:xfrm>
                <a:custGeom>
                  <a:rect b="b" l="l" r="r" t="t"/>
                  <a:pathLst>
                    <a:path extrusionOk="0" fill="none" h="22235" w="12679">
                      <a:moveTo>
                        <a:pt x="1" y="1"/>
                      </a:moveTo>
                      <a:lnTo>
                        <a:pt x="12678" y="2223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7"/>
                <p:cNvSpPr/>
                <p:nvPr/>
              </p:nvSpPr>
              <p:spPr>
                <a:xfrm>
                  <a:off x="4027726" y="3539882"/>
                  <a:ext cx="159754" cy="111707"/>
                </a:xfrm>
                <a:custGeom>
                  <a:rect b="b" l="l" r="r" t="t"/>
                  <a:pathLst>
                    <a:path extrusionOk="0" fill="none" h="14203" w="20312">
                      <a:moveTo>
                        <a:pt x="1" y="1"/>
                      </a:moveTo>
                      <a:lnTo>
                        <a:pt x="20311" y="1420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7"/>
                <p:cNvSpPr/>
                <p:nvPr/>
              </p:nvSpPr>
              <p:spPr>
                <a:xfrm>
                  <a:off x="4006702" y="3641584"/>
                  <a:ext cx="120743" cy="73176"/>
                </a:xfrm>
                <a:custGeom>
                  <a:rect b="b" l="l" r="r" t="t"/>
                  <a:pathLst>
                    <a:path extrusionOk="0" fill="none" h="9304" w="15352">
                      <a:moveTo>
                        <a:pt x="0" y="1"/>
                      </a:moveTo>
                      <a:lnTo>
                        <a:pt x="15351" y="930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7"/>
                <p:cNvSpPr/>
                <p:nvPr/>
              </p:nvSpPr>
              <p:spPr>
                <a:xfrm>
                  <a:off x="4006702" y="3641584"/>
                  <a:ext cx="39773" cy="140249"/>
                </a:xfrm>
                <a:custGeom>
                  <a:rect b="b" l="l" r="r" t="t"/>
                  <a:pathLst>
                    <a:path extrusionOk="0" fill="none" h="17832" w="5057">
                      <a:moveTo>
                        <a:pt x="5057" y="17832"/>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37"/>
                <p:cNvSpPr/>
                <p:nvPr/>
              </p:nvSpPr>
              <p:spPr>
                <a:xfrm>
                  <a:off x="3996423" y="3784585"/>
                  <a:ext cx="51862" cy="10280"/>
                </a:xfrm>
                <a:custGeom>
                  <a:rect b="b" l="l" r="r" t="t"/>
                  <a:pathLst>
                    <a:path extrusionOk="0" fill="none" h="1307" w="6594">
                      <a:moveTo>
                        <a:pt x="1" y="1307"/>
                      </a:moveTo>
                      <a:lnTo>
                        <a:pt x="659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37"/>
                <p:cNvSpPr/>
                <p:nvPr/>
              </p:nvSpPr>
              <p:spPr>
                <a:xfrm>
                  <a:off x="4048277" y="3784585"/>
                  <a:ext cx="47583" cy="68890"/>
                </a:xfrm>
                <a:custGeom>
                  <a:rect b="b" l="l" r="r" t="t"/>
                  <a:pathLst>
                    <a:path extrusionOk="0" fill="none" h="8759" w="6050">
                      <a:moveTo>
                        <a:pt x="1" y="0"/>
                      </a:moveTo>
                      <a:lnTo>
                        <a:pt x="6049" y="875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37"/>
                <p:cNvSpPr/>
                <p:nvPr/>
              </p:nvSpPr>
              <p:spPr>
                <a:xfrm>
                  <a:off x="4095947" y="3788392"/>
                  <a:ext cx="10280" cy="64894"/>
                </a:xfrm>
                <a:custGeom>
                  <a:rect b="b" l="l" r="r" t="t"/>
                  <a:pathLst>
                    <a:path extrusionOk="0" fill="none" h="8251" w="1307">
                      <a:moveTo>
                        <a:pt x="0" y="8250"/>
                      </a:moveTo>
                      <a:lnTo>
                        <a:pt x="130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37"/>
                <p:cNvSpPr/>
                <p:nvPr/>
              </p:nvSpPr>
              <p:spPr>
                <a:xfrm>
                  <a:off x="4095852" y="3853467"/>
                  <a:ext cx="45672" cy="15895"/>
                </a:xfrm>
                <a:custGeom>
                  <a:rect b="b" l="l" r="r" t="t"/>
                  <a:pathLst>
                    <a:path extrusionOk="0" fill="none" h="2021" w="5807">
                      <a:moveTo>
                        <a:pt x="0" y="0"/>
                      </a:moveTo>
                      <a:lnTo>
                        <a:pt x="5807" y="20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37"/>
                <p:cNvSpPr/>
                <p:nvPr/>
              </p:nvSpPr>
              <p:spPr>
                <a:xfrm>
                  <a:off x="4138567" y="3868308"/>
                  <a:ext cx="16469" cy="101710"/>
                </a:xfrm>
                <a:custGeom>
                  <a:rect b="b" l="l" r="r" t="t"/>
                  <a:pathLst>
                    <a:path extrusionOk="0" fill="none" h="12932" w="2094">
                      <a:moveTo>
                        <a:pt x="1" y="1"/>
                      </a:moveTo>
                      <a:lnTo>
                        <a:pt x="2093" y="1293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37"/>
                <p:cNvSpPr/>
                <p:nvPr/>
              </p:nvSpPr>
              <p:spPr>
                <a:xfrm>
                  <a:off x="3875601" y="3592876"/>
                  <a:ext cx="131110" cy="48716"/>
                </a:xfrm>
                <a:custGeom>
                  <a:rect b="b" l="l" r="r" t="t"/>
                  <a:pathLst>
                    <a:path extrusionOk="0" fill="none" h="6194" w="16670">
                      <a:moveTo>
                        <a:pt x="0" y="0"/>
                      </a:moveTo>
                      <a:lnTo>
                        <a:pt x="16669" y="619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37"/>
                <p:cNvSpPr/>
                <p:nvPr/>
              </p:nvSpPr>
              <p:spPr>
                <a:xfrm>
                  <a:off x="4164828" y="3394410"/>
                  <a:ext cx="26458" cy="93153"/>
                </a:xfrm>
                <a:custGeom>
                  <a:rect b="b" l="l" r="r" t="t"/>
                  <a:pathLst>
                    <a:path extrusionOk="0" fill="none" h="11844" w="3364">
                      <a:moveTo>
                        <a:pt x="0" y="11843"/>
                      </a:moveTo>
                      <a:lnTo>
                        <a:pt x="3363"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7"/>
                <p:cNvSpPr/>
                <p:nvPr/>
              </p:nvSpPr>
              <p:spPr>
                <a:xfrm>
                  <a:off x="4191278" y="3394410"/>
                  <a:ext cx="86586" cy="52719"/>
                </a:xfrm>
                <a:custGeom>
                  <a:rect b="b" l="l" r="r" t="t"/>
                  <a:pathLst>
                    <a:path extrusionOk="0" fill="none" h="6703" w="11009">
                      <a:moveTo>
                        <a:pt x="0" y="1"/>
                      </a:moveTo>
                      <a:lnTo>
                        <a:pt x="11008" y="670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8" name="Google Shape;2808;p37"/>
              <p:cNvGrpSpPr/>
              <p:nvPr/>
            </p:nvGrpSpPr>
            <p:grpSpPr>
              <a:xfrm>
                <a:off x="4180904" y="4251758"/>
                <a:ext cx="37783" cy="32420"/>
                <a:chOff x="4180904" y="4251758"/>
                <a:chExt cx="37783" cy="32420"/>
              </a:xfrm>
            </p:grpSpPr>
            <p:sp>
              <p:nvSpPr>
                <p:cNvPr id="2809" name="Google Shape;2809;p3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1" name="Google Shape;2811;p37"/>
              <p:cNvGrpSpPr/>
              <p:nvPr/>
            </p:nvGrpSpPr>
            <p:grpSpPr>
              <a:xfrm>
                <a:off x="4201644" y="4081324"/>
                <a:ext cx="37783" cy="32364"/>
                <a:chOff x="4201644" y="4081324"/>
                <a:chExt cx="37783" cy="32364"/>
              </a:xfrm>
            </p:grpSpPr>
            <p:sp>
              <p:nvSpPr>
                <p:cNvPr id="2812" name="Google Shape;2812;p3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4" name="Google Shape;2814;p37"/>
              <p:cNvGrpSpPr/>
              <p:nvPr/>
            </p:nvGrpSpPr>
            <p:grpSpPr>
              <a:xfrm>
                <a:off x="4284416" y="3887428"/>
                <a:ext cx="37783" cy="32451"/>
                <a:chOff x="4284416" y="3887428"/>
                <a:chExt cx="37783" cy="32451"/>
              </a:xfrm>
            </p:grpSpPr>
            <p:sp>
              <p:nvSpPr>
                <p:cNvPr id="2815" name="Google Shape;2815;p3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7" name="Google Shape;2817;p37"/>
              <p:cNvGrpSpPr/>
              <p:nvPr/>
            </p:nvGrpSpPr>
            <p:grpSpPr>
              <a:xfrm>
                <a:off x="4223721" y="3860404"/>
                <a:ext cx="37870" cy="32364"/>
                <a:chOff x="4223721" y="3860404"/>
                <a:chExt cx="37870" cy="32364"/>
              </a:xfrm>
            </p:grpSpPr>
            <p:sp>
              <p:nvSpPr>
                <p:cNvPr id="2818" name="Google Shape;2818;p3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0" name="Google Shape;2820;p37"/>
              <p:cNvGrpSpPr/>
              <p:nvPr/>
            </p:nvGrpSpPr>
            <p:grpSpPr>
              <a:xfrm>
                <a:off x="4104889" y="3699242"/>
                <a:ext cx="37776" cy="32357"/>
                <a:chOff x="4104889" y="3699242"/>
                <a:chExt cx="37776" cy="32357"/>
              </a:xfrm>
            </p:grpSpPr>
            <p:sp>
              <p:nvSpPr>
                <p:cNvPr id="2821" name="Google Shape;2821;p3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3" name="Google Shape;2823;p37"/>
              <p:cNvGrpSpPr/>
              <p:nvPr/>
            </p:nvGrpSpPr>
            <p:grpSpPr>
              <a:xfrm>
                <a:off x="4143608" y="3475121"/>
                <a:ext cx="37878" cy="32420"/>
                <a:chOff x="4143608" y="3475121"/>
                <a:chExt cx="37878" cy="32420"/>
              </a:xfrm>
            </p:grpSpPr>
            <p:sp>
              <p:nvSpPr>
                <p:cNvPr id="2824" name="Google Shape;2824;p3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6" name="Google Shape;2826;p37"/>
              <p:cNvGrpSpPr/>
              <p:nvPr/>
            </p:nvGrpSpPr>
            <p:grpSpPr>
              <a:xfrm>
                <a:off x="4217248" y="3570893"/>
                <a:ext cx="37776" cy="32364"/>
                <a:chOff x="4217248" y="3570893"/>
                <a:chExt cx="37776" cy="32364"/>
              </a:xfrm>
            </p:grpSpPr>
            <p:sp>
              <p:nvSpPr>
                <p:cNvPr id="2827" name="Google Shape;2827;p3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9" name="Google Shape;2829;p37"/>
              <p:cNvGrpSpPr/>
              <p:nvPr/>
            </p:nvGrpSpPr>
            <p:grpSpPr>
              <a:xfrm>
                <a:off x="4255307" y="3431612"/>
                <a:ext cx="37776" cy="32451"/>
                <a:chOff x="4255307" y="3431612"/>
                <a:chExt cx="37776" cy="32451"/>
              </a:xfrm>
            </p:grpSpPr>
            <p:sp>
              <p:nvSpPr>
                <p:cNvPr id="2830" name="Google Shape;2830;p3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2" name="Google Shape;2832;p37"/>
              <p:cNvGrpSpPr/>
              <p:nvPr/>
            </p:nvGrpSpPr>
            <p:grpSpPr>
              <a:xfrm>
                <a:off x="3853052" y="3577398"/>
                <a:ext cx="37776" cy="32420"/>
                <a:chOff x="3853052" y="3577398"/>
                <a:chExt cx="37776" cy="32420"/>
              </a:xfrm>
            </p:grpSpPr>
            <p:sp>
              <p:nvSpPr>
                <p:cNvPr id="2833" name="Google Shape;2833;p3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5" name="Google Shape;2835;p37"/>
              <p:cNvGrpSpPr/>
              <p:nvPr/>
            </p:nvGrpSpPr>
            <p:grpSpPr>
              <a:xfrm>
                <a:off x="4039908" y="3412107"/>
                <a:ext cx="37776" cy="32357"/>
                <a:chOff x="4039908" y="3412107"/>
                <a:chExt cx="37776" cy="32357"/>
              </a:xfrm>
            </p:grpSpPr>
            <p:sp>
              <p:nvSpPr>
                <p:cNvPr id="2836" name="Google Shape;2836;p3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3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8" name="Google Shape;2838;p37"/>
              <p:cNvGrpSpPr/>
              <p:nvPr/>
            </p:nvGrpSpPr>
            <p:grpSpPr>
              <a:xfrm>
                <a:off x="4017360" y="3342061"/>
                <a:ext cx="37870" cy="32380"/>
                <a:chOff x="4017360" y="3342061"/>
                <a:chExt cx="37870" cy="32380"/>
              </a:xfrm>
            </p:grpSpPr>
            <p:sp>
              <p:nvSpPr>
                <p:cNvPr id="2839" name="Google Shape;2839;p3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3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41" name="Google Shape;2841;p3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3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3" name="Google Shape;2843;p37"/>
              <p:cNvGrpSpPr/>
              <p:nvPr/>
            </p:nvGrpSpPr>
            <p:grpSpPr>
              <a:xfrm>
                <a:off x="3750870" y="3418650"/>
                <a:ext cx="37776" cy="32380"/>
                <a:chOff x="3750870" y="3418650"/>
                <a:chExt cx="37776" cy="32380"/>
              </a:xfrm>
            </p:grpSpPr>
            <p:sp>
              <p:nvSpPr>
                <p:cNvPr id="2844" name="Google Shape;2844;p3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3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6" name="Google Shape;2846;p37"/>
              <p:cNvGrpSpPr/>
              <p:nvPr/>
            </p:nvGrpSpPr>
            <p:grpSpPr>
              <a:xfrm>
                <a:off x="3632509" y="3274438"/>
                <a:ext cx="37783" cy="32357"/>
                <a:chOff x="3632509" y="3274438"/>
                <a:chExt cx="37783" cy="32357"/>
              </a:xfrm>
            </p:grpSpPr>
            <p:sp>
              <p:nvSpPr>
                <p:cNvPr id="2847" name="Google Shape;2847;p3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9" name="Google Shape;2849;p37"/>
              <p:cNvGrpSpPr/>
              <p:nvPr/>
            </p:nvGrpSpPr>
            <p:grpSpPr>
              <a:xfrm>
                <a:off x="3906424" y="3297561"/>
                <a:ext cx="37776" cy="32451"/>
                <a:chOff x="3906424" y="3297561"/>
                <a:chExt cx="37776" cy="32451"/>
              </a:xfrm>
            </p:grpSpPr>
            <p:sp>
              <p:nvSpPr>
                <p:cNvPr id="2850" name="Google Shape;2850;p3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3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2" name="Google Shape;2852;p37"/>
              <p:cNvGrpSpPr/>
              <p:nvPr/>
            </p:nvGrpSpPr>
            <p:grpSpPr>
              <a:xfrm>
                <a:off x="3866084" y="3412107"/>
                <a:ext cx="37776" cy="32357"/>
                <a:chOff x="3866084" y="3412107"/>
                <a:chExt cx="37776" cy="32357"/>
              </a:xfrm>
            </p:grpSpPr>
            <p:sp>
              <p:nvSpPr>
                <p:cNvPr id="2853" name="Google Shape;2853;p3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3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5" name="Google Shape;2855;p37"/>
              <p:cNvGrpSpPr/>
              <p:nvPr/>
            </p:nvGrpSpPr>
            <p:grpSpPr>
              <a:xfrm>
                <a:off x="4023919" y="3766409"/>
                <a:ext cx="37783" cy="32357"/>
                <a:chOff x="4023919" y="3766409"/>
                <a:chExt cx="37783" cy="32357"/>
              </a:xfrm>
            </p:grpSpPr>
            <p:sp>
              <p:nvSpPr>
                <p:cNvPr id="2856" name="Google Shape;2856;p3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8" name="Google Shape;2858;p37"/>
              <p:cNvGrpSpPr/>
              <p:nvPr/>
            </p:nvGrpSpPr>
            <p:grpSpPr>
              <a:xfrm>
                <a:off x="3973882" y="3779449"/>
                <a:ext cx="37776" cy="32357"/>
                <a:chOff x="3973882" y="3779449"/>
                <a:chExt cx="37776" cy="32357"/>
              </a:xfrm>
            </p:grpSpPr>
            <p:sp>
              <p:nvSpPr>
                <p:cNvPr id="2859" name="Google Shape;2859;p3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3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1" name="Google Shape;2861;p37"/>
              <p:cNvGrpSpPr/>
              <p:nvPr/>
            </p:nvGrpSpPr>
            <p:grpSpPr>
              <a:xfrm>
                <a:off x="4073398" y="3838028"/>
                <a:ext cx="37776" cy="32380"/>
                <a:chOff x="4073398" y="3838028"/>
                <a:chExt cx="37776" cy="32380"/>
              </a:xfrm>
            </p:grpSpPr>
            <p:sp>
              <p:nvSpPr>
                <p:cNvPr id="2862" name="Google Shape;2862;p3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3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4" name="Google Shape;2864;p37"/>
              <p:cNvGrpSpPr/>
              <p:nvPr/>
            </p:nvGrpSpPr>
            <p:grpSpPr>
              <a:xfrm>
                <a:off x="4342672" y="4144496"/>
                <a:ext cx="37752" cy="32364"/>
                <a:chOff x="4342672" y="4144496"/>
                <a:chExt cx="37752" cy="32364"/>
              </a:xfrm>
            </p:grpSpPr>
            <p:sp>
              <p:nvSpPr>
                <p:cNvPr id="2865" name="Google Shape;2865;p3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3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7" name="Google Shape;2867;p37"/>
              <p:cNvGrpSpPr/>
              <p:nvPr/>
            </p:nvGrpSpPr>
            <p:grpSpPr>
              <a:xfrm>
                <a:off x="4406386" y="4056872"/>
                <a:ext cx="37783" cy="32364"/>
                <a:chOff x="4406386" y="4056872"/>
                <a:chExt cx="37783" cy="32364"/>
              </a:xfrm>
            </p:grpSpPr>
            <p:sp>
              <p:nvSpPr>
                <p:cNvPr id="2868" name="Google Shape;2868;p3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3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0" name="Google Shape;2870;p37"/>
              <p:cNvGrpSpPr/>
              <p:nvPr/>
            </p:nvGrpSpPr>
            <p:grpSpPr>
              <a:xfrm>
                <a:off x="4284416" y="4245254"/>
                <a:ext cx="37783" cy="32357"/>
                <a:chOff x="4284416" y="4245254"/>
                <a:chExt cx="37783" cy="32357"/>
              </a:xfrm>
            </p:grpSpPr>
            <p:sp>
              <p:nvSpPr>
                <p:cNvPr id="2871" name="Google Shape;2871;p3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3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3" name="Google Shape;2873;p37"/>
              <p:cNvGrpSpPr/>
              <p:nvPr/>
            </p:nvGrpSpPr>
            <p:grpSpPr>
              <a:xfrm>
                <a:off x="4219057" y="4331258"/>
                <a:ext cx="37776" cy="32364"/>
                <a:chOff x="4219057" y="4331258"/>
                <a:chExt cx="37776" cy="32364"/>
              </a:xfrm>
            </p:grpSpPr>
            <p:sp>
              <p:nvSpPr>
                <p:cNvPr id="2874" name="Google Shape;2874;p3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3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6" name="Google Shape;2876;p37"/>
              <p:cNvGrpSpPr/>
              <p:nvPr/>
            </p:nvGrpSpPr>
            <p:grpSpPr>
              <a:xfrm>
                <a:off x="4204122" y="4141688"/>
                <a:ext cx="33497" cy="28699"/>
                <a:chOff x="4204122" y="4141688"/>
                <a:chExt cx="33497" cy="28699"/>
              </a:xfrm>
            </p:grpSpPr>
            <p:sp>
              <p:nvSpPr>
                <p:cNvPr id="2877" name="Google Shape;2877;p3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3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9" name="Google Shape;2879;p37"/>
              <p:cNvGrpSpPr/>
              <p:nvPr/>
            </p:nvGrpSpPr>
            <p:grpSpPr>
              <a:xfrm>
                <a:off x="4301546" y="4003869"/>
                <a:ext cx="38916" cy="33324"/>
                <a:chOff x="4301546" y="4003869"/>
                <a:chExt cx="38916" cy="33324"/>
              </a:xfrm>
            </p:grpSpPr>
            <p:sp>
              <p:nvSpPr>
                <p:cNvPr id="2880" name="Google Shape;2880;p3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3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2" name="Google Shape;2882;p37"/>
              <p:cNvGrpSpPr/>
              <p:nvPr/>
            </p:nvGrpSpPr>
            <p:grpSpPr>
              <a:xfrm>
                <a:off x="4210681" y="3924669"/>
                <a:ext cx="36549" cy="31366"/>
                <a:chOff x="4210681" y="3924669"/>
                <a:chExt cx="36549" cy="31366"/>
              </a:xfrm>
            </p:grpSpPr>
            <p:sp>
              <p:nvSpPr>
                <p:cNvPr id="2883" name="Google Shape;2883;p3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3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5" name="Google Shape;2885;p37"/>
              <p:cNvGrpSpPr/>
              <p:nvPr/>
            </p:nvGrpSpPr>
            <p:grpSpPr>
              <a:xfrm>
                <a:off x="3987771" y="3628874"/>
                <a:ext cx="31499" cy="26993"/>
                <a:chOff x="3987771" y="3628874"/>
                <a:chExt cx="31499" cy="26993"/>
              </a:xfrm>
            </p:grpSpPr>
            <p:sp>
              <p:nvSpPr>
                <p:cNvPr id="2886" name="Google Shape;2886;p3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3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8" name="Google Shape;2888;p37"/>
              <p:cNvGrpSpPr/>
              <p:nvPr/>
            </p:nvGrpSpPr>
            <p:grpSpPr>
              <a:xfrm>
                <a:off x="4087382" y="3775674"/>
                <a:ext cx="31405" cy="26898"/>
                <a:chOff x="4087382" y="3775674"/>
                <a:chExt cx="31405" cy="26898"/>
              </a:xfrm>
            </p:grpSpPr>
            <p:sp>
              <p:nvSpPr>
                <p:cNvPr id="2889" name="Google Shape;2889;p3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3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1" name="Google Shape;2891;p37"/>
              <p:cNvGrpSpPr/>
              <p:nvPr/>
            </p:nvGrpSpPr>
            <p:grpSpPr>
              <a:xfrm>
                <a:off x="4118873" y="3856637"/>
                <a:ext cx="31405" cy="26906"/>
                <a:chOff x="4118873" y="3856637"/>
                <a:chExt cx="31405" cy="26906"/>
              </a:xfrm>
            </p:grpSpPr>
            <p:sp>
              <p:nvSpPr>
                <p:cNvPr id="2892" name="Google Shape;2892;p3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3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4" name="Google Shape;2894;p37"/>
              <p:cNvGrpSpPr/>
              <p:nvPr/>
            </p:nvGrpSpPr>
            <p:grpSpPr>
              <a:xfrm>
                <a:off x="4168541" y="3639523"/>
                <a:ext cx="31499" cy="26906"/>
                <a:chOff x="4168541" y="3639523"/>
                <a:chExt cx="31499" cy="26906"/>
              </a:xfrm>
            </p:grpSpPr>
            <p:sp>
              <p:nvSpPr>
                <p:cNvPr id="2895" name="Google Shape;2895;p3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3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7" name="Google Shape;2897;p37"/>
              <p:cNvGrpSpPr/>
              <p:nvPr/>
            </p:nvGrpSpPr>
            <p:grpSpPr>
              <a:xfrm>
                <a:off x="3965789" y="3393545"/>
                <a:ext cx="31405" cy="26945"/>
                <a:chOff x="3965789" y="3393545"/>
                <a:chExt cx="31405" cy="26945"/>
              </a:xfrm>
            </p:grpSpPr>
            <p:sp>
              <p:nvSpPr>
                <p:cNvPr id="2898" name="Google Shape;2898;p3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3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0" name="Google Shape;2900;p37"/>
              <p:cNvGrpSpPr/>
              <p:nvPr/>
            </p:nvGrpSpPr>
            <p:grpSpPr>
              <a:xfrm>
                <a:off x="3925166" y="3491008"/>
                <a:ext cx="31405" cy="27001"/>
                <a:chOff x="3925166" y="3491008"/>
                <a:chExt cx="31405" cy="27001"/>
              </a:xfrm>
            </p:grpSpPr>
            <p:sp>
              <p:nvSpPr>
                <p:cNvPr id="2901" name="Google Shape;2901;p3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3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3" name="Google Shape;2903;p37"/>
              <p:cNvGrpSpPr/>
              <p:nvPr/>
            </p:nvGrpSpPr>
            <p:grpSpPr>
              <a:xfrm>
                <a:off x="3682845" y="3340976"/>
                <a:ext cx="31397" cy="26898"/>
                <a:chOff x="3682845" y="3340976"/>
                <a:chExt cx="31397" cy="26898"/>
              </a:xfrm>
            </p:grpSpPr>
            <p:sp>
              <p:nvSpPr>
                <p:cNvPr id="2904" name="Google Shape;2904;p3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3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6" name="Google Shape;2906;p37"/>
              <p:cNvGrpSpPr/>
              <p:nvPr/>
            </p:nvGrpSpPr>
            <p:grpSpPr>
              <a:xfrm>
                <a:off x="3795393" y="3353725"/>
                <a:ext cx="31499" cy="26993"/>
                <a:chOff x="3795393" y="3353725"/>
                <a:chExt cx="31499" cy="26993"/>
              </a:xfrm>
            </p:grpSpPr>
            <p:sp>
              <p:nvSpPr>
                <p:cNvPr id="2907" name="Google Shape;2907;p3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3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9" name="Google Shape;2909;p37"/>
              <p:cNvGrpSpPr/>
              <p:nvPr/>
            </p:nvGrpSpPr>
            <p:grpSpPr>
              <a:xfrm>
                <a:off x="4176909" y="4363221"/>
                <a:ext cx="38924" cy="33316"/>
                <a:chOff x="4176909" y="4363221"/>
                <a:chExt cx="38924" cy="33316"/>
              </a:xfrm>
            </p:grpSpPr>
            <p:sp>
              <p:nvSpPr>
                <p:cNvPr id="2910" name="Google Shape;2910;p3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3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2" name="Google Shape;2912;p37"/>
              <p:cNvGrpSpPr/>
              <p:nvPr/>
            </p:nvGrpSpPr>
            <p:grpSpPr>
              <a:xfrm>
                <a:off x="4226191" y="4007660"/>
                <a:ext cx="33560" cy="28770"/>
                <a:chOff x="4226191" y="4007660"/>
                <a:chExt cx="33560" cy="28770"/>
              </a:xfrm>
            </p:grpSpPr>
            <p:sp>
              <p:nvSpPr>
                <p:cNvPr id="2913" name="Google Shape;2913;p3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3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5" name="Google Shape;2915;p37"/>
              <p:cNvGrpSpPr/>
              <p:nvPr/>
            </p:nvGrpSpPr>
            <p:grpSpPr>
              <a:xfrm>
                <a:off x="3597785" y="3377045"/>
                <a:ext cx="33591" cy="28699"/>
                <a:chOff x="3597785" y="3377045"/>
                <a:chExt cx="33591" cy="28699"/>
              </a:xfrm>
            </p:grpSpPr>
            <p:sp>
              <p:nvSpPr>
                <p:cNvPr id="2916" name="Google Shape;2916;p3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3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8" name="Google Shape;2918;p37"/>
              <p:cNvGrpSpPr/>
              <p:nvPr/>
            </p:nvGrpSpPr>
            <p:grpSpPr>
              <a:xfrm>
                <a:off x="3887870" y="3669796"/>
                <a:ext cx="33591" cy="28692"/>
                <a:chOff x="3887870" y="3669796"/>
                <a:chExt cx="33591" cy="28692"/>
              </a:xfrm>
            </p:grpSpPr>
            <p:sp>
              <p:nvSpPr>
                <p:cNvPr id="2919" name="Google Shape;2919;p3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3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1" name="Google Shape;2921;p37"/>
              <p:cNvGrpSpPr/>
              <p:nvPr/>
            </p:nvGrpSpPr>
            <p:grpSpPr>
              <a:xfrm>
                <a:off x="3818320" y="3481625"/>
                <a:ext cx="33497" cy="28770"/>
                <a:chOff x="3818320" y="3481625"/>
                <a:chExt cx="33497" cy="28770"/>
              </a:xfrm>
            </p:grpSpPr>
            <p:sp>
              <p:nvSpPr>
                <p:cNvPr id="2922" name="Google Shape;2922;p3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3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4" name="Google Shape;2924;p37"/>
              <p:cNvGrpSpPr/>
              <p:nvPr/>
            </p:nvGrpSpPr>
            <p:grpSpPr>
              <a:xfrm>
                <a:off x="4278139" y="4120948"/>
                <a:ext cx="37492" cy="32129"/>
                <a:chOff x="4278139" y="4120948"/>
                <a:chExt cx="37492" cy="32129"/>
              </a:xfrm>
            </p:grpSpPr>
            <p:sp>
              <p:nvSpPr>
                <p:cNvPr id="2925" name="Google Shape;2925;p3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3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7" name="Google Shape;2927;p37"/>
              <p:cNvGrpSpPr/>
              <p:nvPr/>
            </p:nvGrpSpPr>
            <p:grpSpPr>
              <a:xfrm>
                <a:off x="4419898" y="3977388"/>
                <a:ext cx="33497" cy="28692"/>
                <a:chOff x="4419898" y="3977388"/>
                <a:chExt cx="33497" cy="28692"/>
              </a:xfrm>
            </p:grpSpPr>
            <p:sp>
              <p:nvSpPr>
                <p:cNvPr id="2928" name="Google Shape;2928;p3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3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0" name="Google Shape;2930;p37"/>
              <p:cNvGrpSpPr/>
              <p:nvPr/>
            </p:nvGrpSpPr>
            <p:grpSpPr>
              <a:xfrm>
                <a:off x="4158930" y="4034684"/>
                <a:ext cx="33497" cy="28762"/>
                <a:chOff x="4158930" y="4034684"/>
                <a:chExt cx="33497" cy="28762"/>
              </a:xfrm>
            </p:grpSpPr>
            <p:sp>
              <p:nvSpPr>
                <p:cNvPr id="2931" name="Google Shape;2931;p3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3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3" name="Google Shape;2933;p37"/>
              <p:cNvGrpSpPr/>
              <p:nvPr/>
            </p:nvGrpSpPr>
            <p:grpSpPr>
              <a:xfrm>
                <a:off x="4134949" y="3957049"/>
                <a:ext cx="33497" cy="28770"/>
                <a:chOff x="4134949" y="3957049"/>
                <a:chExt cx="33497" cy="28770"/>
              </a:xfrm>
            </p:grpSpPr>
            <p:sp>
              <p:nvSpPr>
                <p:cNvPr id="2934" name="Google Shape;2934;p3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3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6" name="Google Shape;2936;p37"/>
              <p:cNvGrpSpPr/>
              <p:nvPr/>
            </p:nvGrpSpPr>
            <p:grpSpPr>
              <a:xfrm>
                <a:off x="4193653" y="4184403"/>
                <a:ext cx="43580" cy="37264"/>
                <a:chOff x="4193653" y="4184403"/>
                <a:chExt cx="43580" cy="37264"/>
              </a:xfrm>
            </p:grpSpPr>
            <p:sp>
              <p:nvSpPr>
                <p:cNvPr id="2937" name="Google Shape;2937;p3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3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9" name="Google Shape;2939;p37"/>
              <p:cNvGrpSpPr/>
              <p:nvPr/>
            </p:nvGrpSpPr>
            <p:grpSpPr>
              <a:xfrm>
                <a:off x="4343600" y="3943844"/>
                <a:ext cx="43580" cy="37312"/>
                <a:chOff x="4343600" y="3943844"/>
                <a:chExt cx="43580" cy="37312"/>
              </a:xfrm>
            </p:grpSpPr>
            <p:sp>
              <p:nvSpPr>
                <p:cNvPr id="2940" name="Google Shape;2940;p3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3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2" name="Google Shape;2942;p37"/>
              <p:cNvGrpSpPr/>
              <p:nvPr/>
            </p:nvGrpSpPr>
            <p:grpSpPr>
              <a:xfrm>
                <a:off x="4172339" y="3381693"/>
                <a:ext cx="31499" cy="27001"/>
                <a:chOff x="4172339" y="3381693"/>
                <a:chExt cx="31499" cy="27001"/>
              </a:xfrm>
            </p:grpSpPr>
            <p:sp>
              <p:nvSpPr>
                <p:cNvPr id="2943" name="Google Shape;2943;p3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3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8" name="Shape 3128"/>
        <p:cNvGrpSpPr/>
        <p:nvPr/>
      </p:nvGrpSpPr>
      <p:grpSpPr>
        <a:xfrm>
          <a:off x="0" y="0"/>
          <a:ext cx="0" cy="0"/>
          <a:chOff x="0" y="0"/>
          <a:chExt cx="0" cy="0"/>
        </a:xfrm>
      </p:grpSpPr>
      <p:sp>
        <p:nvSpPr>
          <p:cNvPr id="3129" name="Google Shape;3129;p55"/>
          <p:cNvSpPr/>
          <p:nvPr/>
        </p:nvSpPr>
        <p:spPr>
          <a:xfrm>
            <a:off x="283025" y="457200"/>
            <a:ext cx="2903100" cy="3987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Times New Roman"/>
                <a:ea typeface="Times New Roman"/>
                <a:cs typeface="Times New Roman"/>
                <a:sym typeface="Times New Roman"/>
              </a:rPr>
              <a:t>ECONOMY</a:t>
            </a:r>
            <a:endParaRPr b="0" i="0" sz="1400" u="none" cap="none" strike="noStrike">
              <a:solidFill>
                <a:srgbClr val="000000"/>
              </a:solidFill>
              <a:latin typeface="Arial"/>
              <a:ea typeface="Arial"/>
              <a:cs typeface="Arial"/>
              <a:sym typeface="Arial"/>
            </a:endParaRPr>
          </a:p>
        </p:txBody>
      </p:sp>
      <p:sp>
        <p:nvSpPr>
          <p:cNvPr id="3130" name="Google Shape;3130;p55"/>
          <p:cNvSpPr/>
          <p:nvPr/>
        </p:nvSpPr>
        <p:spPr>
          <a:xfrm>
            <a:off x="4543000" y="136300"/>
            <a:ext cx="1872300" cy="1072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Current account balance (% of GDP)</a:t>
            </a:r>
            <a:endParaRPr b="1" i="0" sz="1300" u="none" cap="none" strike="noStrike">
              <a:solidFill>
                <a:srgbClr val="000000"/>
              </a:solidFill>
              <a:latin typeface="Times New Roman"/>
              <a:ea typeface="Times New Roman"/>
              <a:cs typeface="Times New Roman"/>
              <a:sym typeface="Times New Roman"/>
            </a:endParaRPr>
          </a:p>
        </p:txBody>
      </p:sp>
      <p:sp>
        <p:nvSpPr>
          <p:cNvPr id="3131" name="Google Shape;3131;p55"/>
          <p:cNvSpPr/>
          <p:nvPr/>
        </p:nvSpPr>
        <p:spPr>
          <a:xfrm>
            <a:off x="4543000" y="1378175"/>
            <a:ext cx="1872300" cy="10728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Adjusted net national income (annual % growth)</a:t>
            </a:r>
            <a:endParaRPr b="1" i="0" sz="1300" u="none" cap="none" strike="noStrike">
              <a:solidFill>
                <a:srgbClr val="000000"/>
              </a:solidFill>
              <a:latin typeface="Times New Roman"/>
              <a:ea typeface="Times New Roman"/>
              <a:cs typeface="Times New Roman"/>
              <a:sym typeface="Times New Roman"/>
            </a:endParaRPr>
          </a:p>
        </p:txBody>
      </p:sp>
      <p:sp>
        <p:nvSpPr>
          <p:cNvPr id="3132" name="Google Shape;3132;p55"/>
          <p:cNvSpPr/>
          <p:nvPr/>
        </p:nvSpPr>
        <p:spPr>
          <a:xfrm>
            <a:off x="4485050" y="2550750"/>
            <a:ext cx="1872300" cy="1072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Gross savings (% of GDP)</a:t>
            </a:r>
            <a:endParaRPr b="1" i="0" sz="1300" u="none" cap="none" strike="noStrike">
              <a:solidFill>
                <a:srgbClr val="000000"/>
              </a:solidFill>
              <a:latin typeface="Times New Roman"/>
              <a:ea typeface="Times New Roman"/>
              <a:cs typeface="Times New Roman"/>
              <a:sym typeface="Times New Roman"/>
            </a:endParaRPr>
          </a:p>
        </p:txBody>
      </p:sp>
      <p:sp>
        <p:nvSpPr>
          <p:cNvPr id="3133" name="Google Shape;3133;p55"/>
          <p:cNvSpPr/>
          <p:nvPr/>
        </p:nvSpPr>
        <p:spPr>
          <a:xfrm>
            <a:off x="4485050" y="3723325"/>
            <a:ext cx="1872300" cy="107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Inflation, consumer prices (annual %)</a:t>
            </a:r>
            <a:endParaRPr b="1" i="0" sz="1300" u="none" cap="none" strike="noStrike">
              <a:solidFill>
                <a:srgbClr val="000000"/>
              </a:solidFill>
              <a:latin typeface="Times New Roman"/>
              <a:ea typeface="Times New Roman"/>
              <a:cs typeface="Times New Roman"/>
              <a:sym typeface="Times New Roman"/>
            </a:endParaRPr>
          </a:p>
        </p:txBody>
      </p:sp>
      <p:sp>
        <p:nvSpPr>
          <p:cNvPr id="3134" name="Google Shape;3134;p55"/>
          <p:cNvSpPr/>
          <p:nvPr/>
        </p:nvSpPr>
        <p:spPr>
          <a:xfrm>
            <a:off x="2760025" y="504450"/>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55"/>
          <p:cNvSpPr/>
          <p:nvPr/>
        </p:nvSpPr>
        <p:spPr>
          <a:xfrm>
            <a:off x="2760025" y="3039850"/>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55"/>
          <p:cNvSpPr/>
          <p:nvPr/>
        </p:nvSpPr>
        <p:spPr>
          <a:xfrm>
            <a:off x="2828275" y="1698625"/>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55"/>
          <p:cNvSpPr/>
          <p:nvPr/>
        </p:nvSpPr>
        <p:spPr>
          <a:xfrm>
            <a:off x="2760025" y="4154575"/>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sp>
        <p:nvSpPr>
          <p:cNvPr id="3142" name="Google Shape;3142;p56"/>
          <p:cNvSpPr/>
          <p:nvPr/>
        </p:nvSpPr>
        <p:spPr>
          <a:xfrm>
            <a:off x="72675" y="457200"/>
            <a:ext cx="3113400" cy="3987000"/>
          </a:xfrm>
          <a:prstGeom prst="diamond">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SOCIAL DEVELOPMENT</a:t>
            </a:r>
            <a:endParaRPr b="0" i="0" sz="1500" u="none" cap="none" strike="noStrike">
              <a:solidFill>
                <a:srgbClr val="000000"/>
              </a:solidFill>
              <a:latin typeface="Arial"/>
              <a:ea typeface="Arial"/>
              <a:cs typeface="Arial"/>
              <a:sym typeface="Arial"/>
            </a:endParaRPr>
          </a:p>
        </p:txBody>
      </p:sp>
      <p:sp>
        <p:nvSpPr>
          <p:cNvPr id="3143" name="Google Shape;3143;p56"/>
          <p:cNvSpPr/>
          <p:nvPr/>
        </p:nvSpPr>
        <p:spPr>
          <a:xfrm>
            <a:off x="4485050" y="73200"/>
            <a:ext cx="1872300" cy="1072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Life expectancy at birth, total (years)</a:t>
            </a:r>
            <a:endParaRPr b="1" i="0" sz="1300" u="none" cap="none" strike="noStrike">
              <a:solidFill>
                <a:srgbClr val="000000"/>
              </a:solidFill>
              <a:latin typeface="Times New Roman"/>
              <a:ea typeface="Times New Roman"/>
              <a:cs typeface="Times New Roman"/>
              <a:sym typeface="Times New Roman"/>
            </a:endParaRPr>
          </a:p>
        </p:txBody>
      </p:sp>
      <p:sp>
        <p:nvSpPr>
          <p:cNvPr id="3144" name="Google Shape;3144;p56"/>
          <p:cNvSpPr/>
          <p:nvPr/>
        </p:nvSpPr>
        <p:spPr>
          <a:xfrm>
            <a:off x="4485050" y="1267375"/>
            <a:ext cx="1872300" cy="1072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Adolescent fertility rate (births per 1,000 women ages 15-19)</a:t>
            </a:r>
            <a:endParaRPr b="1" i="0" sz="1200" u="none" cap="none" strike="noStrike">
              <a:solidFill>
                <a:srgbClr val="000000"/>
              </a:solidFill>
              <a:latin typeface="Times New Roman"/>
              <a:ea typeface="Times New Roman"/>
              <a:cs typeface="Times New Roman"/>
              <a:sym typeface="Times New Roman"/>
            </a:endParaRPr>
          </a:p>
        </p:txBody>
      </p:sp>
      <p:sp>
        <p:nvSpPr>
          <p:cNvPr id="3145" name="Google Shape;3145;p56"/>
          <p:cNvSpPr/>
          <p:nvPr/>
        </p:nvSpPr>
        <p:spPr>
          <a:xfrm>
            <a:off x="4485050" y="2550750"/>
            <a:ext cx="1972200" cy="11805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Unemployment, female (% of female labor force) (modeled ILO estimate)</a:t>
            </a:r>
            <a:endParaRPr b="1" i="0" sz="1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Unemployment, male (% of male labor force) (modeled ILO estimate)</a:t>
            </a:r>
            <a:r>
              <a:rPr b="0" i="0" lang="en" sz="1200" u="none" cap="none" strike="noStrike">
                <a:solidFill>
                  <a:srgbClr val="000000"/>
                </a:solidFill>
                <a:latin typeface="Times New Roman"/>
                <a:ea typeface="Times New Roman"/>
                <a:cs typeface="Times New Roman"/>
                <a:sym typeface="Times New Roman"/>
              </a:rPr>
              <a:t> </a:t>
            </a:r>
            <a:endParaRPr b="0" i="0" sz="1300" u="none" cap="none" strike="noStrike">
              <a:solidFill>
                <a:srgbClr val="000000"/>
              </a:solidFill>
              <a:latin typeface="Arial"/>
              <a:ea typeface="Arial"/>
              <a:cs typeface="Arial"/>
              <a:sym typeface="Arial"/>
            </a:endParaRPr>
          </a:p>
        </p:txBody>
      </p:sp>
      <p:sp>
        <p:nvSpPr>
          <p:cNvPr id="3146" name="Google Shape;3146;p56"/>
          <p:cNvSpPr/>
          <p:nvPr/>
        </p:nvSpPr>
        <p:spPr>
          <a:xfrm>
            <a:off x="4485050" y="3975775"/>
            <a:ext cx="1872300" cy="1072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L</a:t>
            </a:r>
            <a:r>
              <a:rPr b="1" i="0" lang="en" sz="1200" u="none" cap="none" strike="noStrike">
                <a:solidFill>
                  <a:srgbClr val="000000"/>
                </a:solidFill>
                <a:latin typeface="Times New Roman"/>
                <a:ea typeface="Times New Roman"/>
                <a:cs typeface="Times New Roman"/>
                <a:sym typeface="Times New Roman"/>
              </a:rPr>
              <a:t>abor force participation rate, total (% of total population ages 15+) (modeled ILO estimate)</a:t>
            </a:r>
            <a:endParaRPr b="1" i="0" sz="1200" u="none" cap="none" strike="noStrike">
              <a:solidFill>
                <a:srgbClr val="000000"/>
              </a:solidFill>
              <a:latin typeface="Times New Roman"/>
              <a:ea typeface="Times New Roman"/>
              <a:cs typeface="Times New Roman"/>
              <a:sym typeface="Times New Roman"/>
            </a:endParaRPr>
          </a:p>
        </p:txBody>
      </p:sp>
      <p:sp>
        <p:nvSpPr>
          <p:cNvPr id="3147" name="Google Shape;3147;p56"/>
          <p:cNvSpPr/>
          <p:nvPr/>
        </p:nvSpPr>
        <p:spPr>
          <a:xfrm>
            <a:off x="2760025" y="504450"/>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56"/>
          <p:cNvSpPr/>
          <p:nvPr/>
        </p:nvSpPr>
        <p:spPr>
          <a:xfrm>
            <a:off x="2760025" y="3039850"/>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56"/>
          <p:cNvSpPr/>
          <p:nvPr/>
        </p:nvSpPr>
        <p:spPr>
          <a:xfrm>
            <a:off x="2828275" y="1698625"/>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56"/>
          <p:cNvSpPr/>
          <p:nvPr/>
        </p:nvSpPr>
        <p:spPr>
          <a:xfrm>
            <a:off x="2760025" y="4154575"/>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57"/>
          <p:cNvSpPr/>
          <p:nvPr/>
        </p:nvSpPr>
        <p:spPr>
          <a:xfrm>
            <a:off x="283025" y="457200"/>
            <a:ext cx="2903100" cy="3987000"/>
          </a:xfrm>
          <a:prstGeom prst="diamond">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HEALTH</a:t>
            </a:r>
            <a:endParaRPr b="1" i="0" sz="1400" u="none" cap="none" strike="noStrike">
              <a:solidFill>
                <a:srgbClr val="000000"/>
              </a:solidFill>
              <a:latin typeface="Arial"/>
              <a:ea typeface="Arial"/>
              <a:cs typeface="Arial"/>
              <a:sym typeface="Arial"/>
            </a:endParaRPr>
          </a:p>
        </p:txBody>
      </p:sp>
      <p:sp>
        <p:nvSpPr>
          <p:cNvPr id="3156" name="Google Shape;3156;p57"/>
          <p:cNvSpPr/>
          <p:nvPr/>
        </p:nvSpPr>
        <p:spPr>
          <a:xfrm>
            <a:off x="4543000" y="136300"/>
            <a:ext cx="1872300" cy="10728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Survival to age 65, female (% of cohort)</a:t>
            </a:r>
            <a:endParaRPr b="1" i="0" sz="1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Survival to age 65, male (% of cohort)</a:t>
            </a:r>
            <a:endParaRPr b="1" i="0" sz="1400" u="none" cap="none" strike="noStrike">
              <a:solidFill>
                <a:srgbClr val="000000"/>
              </a:solidFill>
              <a:latin typeface="Arial"/>
              <a:ea typeface="Arial"/>
              <a:cs typeface="Arial"/>
              <a:sym typeface="Arial"/>
            </a:endParaRPr>
          </a:p>
        </p:txBody>
      </p:sp>
      <p:sp>
        <p:nvSpPr>
          <p:cNvPr id="3157" name="Google Shape;3157;p57"/>
          <p:cNvSpPr/>
          <p:nvPr/>
        </p:nvSpPr>
        <p:spPr>
          <a:xfrm>
            <a:off x="4543000" y="1378175"/>
            <a:ext cx="1872300" cy="1072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Prevalence of anemia among children (% of children under 5)</a:t>
            </a:r>
            <a:endParaRPr b="1" i="0" sz="1400" u="none" cap="none" strike="noStrike">
              <a:solidFill>
                <a:srgbClr val="000000"/>
              </a:solidFill>
              <a:latin typeface="Arial"/>
              <a:ea typeface="Arial"/>
              <a:cs typeface="Arial"/>
              <a:sym typeface="Arial"/>
            </a:endParaRPr>
          </a:p>
        </p:txBody>
      </p:sp>
      <p:sp>
        <p:nvSpPr>
          <p:cNvPr id="3158" name="Google Shape;3158;p57"/>
          <p:cNvSpPr/>
          <p:nvPr/>
        </p:nvSpPr>
        <p:spPr>
          <a:xfrm>
            <a:off x="4485050" y="2550750"/>
            <a:ext cx="1872300" cy="1072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Prevalence of undernourishment (% of population)</a:t>
            </a:r>
            <a:endParaRPr b="1" i="0" sz="1400" u="none" cap="none" strike="noStrike">
              <a:solidFill>
                <a:srgbClr val="000000"/>
              </a:solidFill>
              <a:latin typeface="Arial"/>
              <a:ea typeface="Arial"/>
              <a:cs typeface="Arial"/>
              <a:sym typeface="Arial"/>
            </a:endParaRPr>
          </a:p>
        </p:txBody>
      </p:sp>
      <p:sp>
        <p:nvSpPr>
          <p:cNvPr id="3159" name="Google Shape;3159;p57"/>
          <p:cNvSpPr/>
          <p:nvPr/>
        </p:nvSpPr>
        <p:spPr>
          <a:xfrm>
            <a:off x="4485050" y="3723325"/>
            <a:ext cx="2014500" cy="12888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222222"/>
                </a:solidFill>
                <a:latin typeface="Times New Roman"/>
                <a:ea typeface="Times New Roman"/>
                <a:cs typeface="Times New Roman"/>
                <a:sym typeface="Times New Roman"/>
              </a:rPr>
              <a:t> Population ages 0-14 (% of total population)</a:t>
            </a:r>
            <a:endParaRPr b="1" i="0" sz="1000" u="none" cap="none" strike="noStrike">
              <a:solidFill>
                <a:srgbClr val="22222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22222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222222"/>
                </a:solidFill>
                <a:latin typeface="Times New Roman"/>
                <a:ea typeface="Times New Roman"/>
                <a:cs typeface="Times New Roman"/>
                <a:sym typeface="Times New Roman"/>
              </a:rPr>
              <a:t>Population ages 15-64 (% of total population)</a:t>
            </a:r>
            <a:endParaRPr b="1" i="0" sz="1000" u="none" cap="none" strike="noStrike">
              <a:solidFill>
                <a:srgbClr val="22222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22222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222222"/>
                </a:solidFill>
                <a:latin typeface="Times New Roman"/>
                <a:ea typeface="Times New Roman"/>
                <a:cs typeface="Times New Roman"/>
                <a:sym typeface="Times New Roman"/>
              </a:rPr>
              <a:t>Population ages 65 and above (% of total population)</a:t>
            </a:r>
            <a:endParaRPr b="1" i="0" sz="1000" u="none" cap="none" strike="noStrike">
              <a:solidFill>
                <a:srgbClr val="000000"/>
              </a:solidFill>
              <a:latin typeface="Arial"/>
              <a:ea typeface="Arial"/>
              <a:cs typeface="Arial"/>
              <a:sym typeface="Arial"/>
            </a:endParaRPr>
          </a:p>
        </p:txBody>
      </p:sp>
      <p:sp>
        <p:nvSpPr>
          <p:cNvPr id="3160" name="Google Shape;3160;p57"/>
          <p:cNvSpPr/>
          <p:nvPr/>
        </p:nvSpPr>
        <p:spPr>
          <a:xfrm>
            <a:off x="2760025" y="504450"/>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57"/>
          <p:cNvSpPr/>
          <p:nvPr/>
        </p:nvSpPr>
        <p:spPr>
          <a:xfrm>
            <a:off x="2760025" y="3039850"/>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57"/>
          <p:cNvSpPr/>
          <p:nvPr/>
        </p:nvSpPr>
        <p:spPr>
          <a:xfrm>
            <a:off x="2828275" y="1698625"/>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57"/>
          <p:cNvSpPr/>
          <p:nvPr/>
        </p:nvSpPr>
        <p:spPr>
          <a:xfrm>
            <a:off x="2760025" y="4154575"/>
            <a:ext cx="1567200" cy="21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sp>
        <p:nvSpPr>
          <p:cNvPr id="3168" name="Google Shape;3168;p58"/>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sz="4000"/>
              <a:t> HYPOTHESES TESTING</a:t>
            </a:r>
            <a:endParaRPr sz="4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sp>
        <p:nvSpPr>
          <p:cNvPr id="3173" name="Google Shape;3173;p59"/>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HYPOTHESIS #1</a:t>
            </a:r>
            <a:endParaRPr/>
          </a:p>
        </p:txBody>
      </p:sp>
      <p:sp>
        <p:nvSpPr>
          <p:cNvPr id="3174" name="Google Shape;3174;p59"/>
          <p:cNvSpPr/>
          <p:nvPr/>
        </p:nvSpPr>
        <p:spPr>
          <a:xfrm>
            <a:off x="656775" y="1590900"/>
            <a:ext cx="2846850" cy="24702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EDUCATION</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FFFFFF"/>
                </a:solidFill>
                <a:latin typeface="Arial"/>
                <a:ea typeface="Arial"/>
                <a:cs typeface="Arial"/>
                <a:sym typeface="Arial"/>
              </a:rPr>
              <a:t>Adjusted Savings: Education Expenditure</a:t>
            </a:r>
            <a:r>
              <a:rPr b="0" i="0" lang="en" sz="1400" u="none" cap="none" strike="noStrike">
                <a:solidFill>
                  <a:srgbClr val="FFFFFF"/>
                </a:solidFill>
                <a:latin typeface="Arial"/>
                <a:ea typeface="Arial"/>
                <a:cs typeface="Arial"/>
                <a:sym typeface="Arial"/>
              </a:rPr>
              <a:t> (% of GNI)</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75" name="Google Shape;3175;p59"/>
          <p:cNvSpPr/>
          <p:nvPr/>
        </p:nvSpPr>
        <p:spPr>
          <a:xfrm>
            <a:off x="5606700" y="1672325"/>
            <a:ext cx="2846850" cy="25300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SOCIAL</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FFFFFF"/>
                </a:solidFill>
                <a:latin typeface="Arial"/>
                <a:ea typeface="Arial"/>
                <a:cs typeface="Arial"/>
                <a:sym typeface="Arial"/>
              </a:rPr>
              <a:t>Unemployment, female</a:t>
            </a:r>
            <a:r>
              <a:rPr b="0" i="0" lang="en" sz="1400" u="none" cap="none" strike="noStrike">
                <a:solidFill>
                  <a:srgbClr val="FFFFFF"/>
                </a:solidFill>
                <a:latin typeface="Arial"/>
                <a:ea typeface="Arial"/>
                <a:cs typeface="Arial"/>
                <a:sym typeface="Arial"/>
              </a:rPr>
              <a:t> (% of female labor)</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FFFFFF"/>
                </a:solidFill>
                <a:latin typeface="Arial"/>
                <a:ea typeface="Arial"/>
                <a:cs typeface="Arial"/>
                <a:sym typeface="Arial"/>
              </a:rPr>
              <a:t>Unemployment male</a:t>
            </a:r>
            <a:r>
              <a:rPr b="0" i="0" lang="en" sz="1400" u="none" cap="none" strike="noStrike">
                <a:solidFill>
                  <a:srgbClr val="FFFFFF"/>
                </a:solidFill>
                <a:latin typeface="Arial"/>
                <a:ea typeface="Arial"/>
                <a:cs typeface="Arial"/>
                <a:sym typeface="Arial"/>
              </a:rPr>
              <a:t> (% of male labor)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     </a:t>
            </a:r>
            <a:endParaRPr b="0" i="0" sz="1400" u="none" cap="none" strike="noStrike">
              <a:solidFill>
                <a:srgbClr val="FFFFFF"/>
              </a:solidFill>
              <a:latin typeface="Arial"/>
              <a:ea typeface="Arial"/>
              <a:cs typeface="Arial"/>
              <a:sym typeface="Arial"/>
            </a:endParaRPr>
          </a:p>
        </p:txBody>
      </p:sp>
      <p:sp>
        <p:nvSpPr>
          <p:cNvPr id="3176" name="Google Shape;3176;p59"/>
          <p:cNvSpPr/>
          <p:nvPr/>
        </p:nvSpPr>
        <p:spPr>
          <a:xfrm>
            <a:off x="3903750" y="2655450"/>
            <a:ext cx="1434000" cy="215400"/>
          </a:xfrm>
          <a:prstGeom prst="leftRightArrow">
            <a:avLst>
              <a:gd fmla="val 50000" name="adj1"/>
              <a:gd fmla="val 50000" name="adj2"/>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60"/>
          <p:cNvSpPr txBox="1"/>
          <p:nvPr>
            <p:ph idx="1" type="body"/>
          </p:nvPr>
        </p:nvSpPr>
        <p:spPr>
          <a:xfrm>
            <a:off x="650975" y="1097650"/>
            <a:ext cx="7429500" cy="3939000"/>
          </a:xfrm>
          <a:prstGeom prst="rect">
            <a:avLst/>
          </a:prstGeom>
          <a:noFill/>
          <a:ln>
            <a:noFill/>
          </a:ln>
        </p:spPr>
        <p:txBody>
          <a:bodyPr anchorCtr="0" anchor="t" bIns="91425" lIns="91425" spcFirstLastPara="1" rIns="91425" wrap="square" tIns="91425">
            <a:noAutofit/>
          </a:bodyPr>
          <a:lstStyle/>
          <a:p>
            <a:pPr indent="-323850" lvl="0" marL="457200" rtl="0" algn="just">
              <a:lnSpc>
                <a:spcPct val="200000"/>
              </a:lnSpc>
              <a:spcBef>
                <a:spcPts val="0"/>
              </a:spcBef>
              <a:spcAft>
                <a:spcPts val="0"/>
              </a:spcAft>
              <a:buClr>
                <a:srgbClr val="0E2A47"/>
              </a:buClr>
              <a:buSzPts val="1500"/>
              <a:buFont typeface="Arial"/>
              <a:buChar char="●"/>
            </a:pPr>
            <a:r>
              <a:rPr b="1" lang="en" sz="1500">
                <a:solidFill>
                  <a:srgbClr val="0E2A47"/>
                </a:solidFill>
              </a:rPr>
              <a:t>HYPOTHESIS: </a:t>
            </a:r>
            <a:r>
              <a:rPr i="1" lang="en" sz="1500">
                <a:solidFill>
                  <a:srgbClr val="0E2A47"/>
                </a:solidFill>
              </a:rPr>
              <a:t>Adjusted savings: education expenditure</a:t>
            </a:r>
            <a:r>
              <a:rPr lang="en" sz="1500">
                <a:solidFill>
                  <a:srgbClr val="0E2A47"/>
                </a:solidFill>
              </a:rPr>
              <a:t> (% of GNI) is </a:t>
            </a:r>
            <a:r>
              <a:rPr b="1" lang="en" sz="1500">
                <a:solidFill>
                  <a:srgbClr val="0E2A47"/>
                </a:solidFill>
              </a:rPr>
              <a:t>negatively correlated</a:t>
            </a:r>
            <a:r>
              <a:rPr lang="en" sz="1500">
                <a:solidFill>
                  <a:srgbClr val="0E2A47"/>
                </a:solidFill>
              </a:rPr>
              <a:t> with </a:t>
            </a:r>
            <a:r>
              <a:rPr i="1" lang="en" sz="1500">
                <a:solidFill>
                  <a:srgbClr val="0E2A47"/>
                </a:solidFill>
              </a:rPr>
              <a:t>Unemployment female</a:t>
            </a:r>
            <a:r>
              <a:rPr lang="en" sz="1500">
                <a:solidFill>
                  <a:srgbClr val="0E2A47"/>
                </a:solidFill>
              </a:rPr>
              <a:t> (% of female labor force) and </a:t>
            </a:r>
            <a:r>
              <a:rPr i="1" lang="en" sz="1500">
                <a:solidFill>
                  <a:srgbClr val="0E2A47"/>
                </a:solidFill>
              </a:rPr>
              <a:t>Unemployment male</a:t>
            </a:r>
            <a:r>
              <a:rPr lang="en" sz="1500">
                <a:solidFill>
                  <a:srgbClr val="0E2A47"/>
                </a:solidFill>
              </a:rPr>
              <a:t> (% of male labor force).</a:t>
            </a:r>
            <a:endParaRPr sz="1500">
              <a:solidFill>
                <a:srgbClr val="0E2A47"/>
              </a:solidFill>
            </a:endParaRPr>
          </a:p>
          <a:p>
            <a:pPr indent="-323850" lvl="0" marL="457200" rtl="0" algn="just">
              <a:lnSpc>
                <a:spcPct val="200000"/>
              </a:lnSpc>
              <a:spcBef>
                <a:spcPts val="0"/>
              </a:spcBef>
              <a:spcAft>
                <a:spcPts val="0"/>
              </a:spcAft>
              <a:buClr>
                <a:srgbClr val="0E2A47"/>
              </a:buClr>
              <a:buSzPts val="1500"/>
              <a:buFont typeface="Arial"/>
              <a:buChar char="●"/>
            </a:pPr>
            <a:r>
              <a:rPr b="1" lang="en" sz="1500">
                <a:solidFill>
                  <a:srgbClr val="0E2A47"/>
                </a:solidFill>
              </a:rPr>
              <a:t>RATIONALE:</a:t>
            </a:r>
            <a:r>
              <a:rPr lang="en" sz="1500">
                <a:solidFill>
                  <a:srgbClr val="0E2A47"/>
                </a:solidFill>
              </a:rPr>
              <a:t> The more expenditure on a country’s education, the increase in the number of people having access to education. As such, the more qualified people will become available for various jobs and the lower will be the unemployment levels for both male and female.</a:t>
            </a:r>
            <a:endParaRPr sz="1500">
              <a:solidFill>
                <a:srgbClr val="0E2A47"/>
              </a:solidFill>
            </a:endParaRPr>
          </a:p>
          <a:p>
            <a:pPr indent="0" lvl="0" marL="457200" rtl="0" algn="just">
              <a:lnSpc>
                <a:spcPct val="200000"/>
              </a:lnSpc>
              <a:spcBef>
                <a:spcPts val="1200"/>
              </a:spcBef>
              <a:spcAft>
                <a:spcPts val="0"/>
              </a:spcAft>
              <a:buSzPts val="1400"/>
              <a:buNone/>
            </a:pPr>
            <a:r>
              <a:t/>
            </a:r>
            <a:endParaRPr sz="1500">
              <a:solidFill>
                <a:srgbClr val="0E2A47"/>
              </a:solidFill>
            </a:endParaRPr>
          </a:p>
          <a:p>
            <a:pPr indent="0" lvl="0" marL="457200" rtl="0" algn="l">
              <a:lnSpc>
                <a:spcPct val="150000"/>
              </a:lnSpc>
              <a:spcBef>
                <a:spcPts val="1200"/>
              </a:spcBef>
              <a:spcAft>
                <a:spcPts val="0"/>
              </a:spcAft>
              <a:buSzPts val="1400"/>
              <a:buNone/>
            </a:pPr>
            <a:r>
              <a:t/>
            </a:r>
            <a:endParaRPr sz="1500">
              <a:solidFill>
                <a:srgbClr val="0E2A47"/>
              </a:solidFill>
            </a:endParaRPr>
          </a:p>
          <a:p>
            <a:pPr indent="0" lvl="0" marL="457200" rtl="0" algn="l">
              <a:lnSpc>
                <a:spcPct val="150000"/>
              </a:lnSpc>
              <a:spcBef>
                <a:spcPts val="2800"/>
              </a:spcBef>
              <a:spcAft>
                <a:spcPts val="1600"/>
              </a:spcAft>
              <a:buSzPts val="1400"/>
              <a:buNone/>
            </a:pPr>
            <a:r>
              <a:t/>
            </a:r>
            <a:endParaRPr b="1" sz="1600"/>
          </a:p>
        </p:txBody>
      </p:sp>
      <p:sp>
        <p:nvSpPr>
          <p:cNvPr id="3182" name="Google Shape;3182;p6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HYPOTHESIS 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p61"/>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H1: </a:t>
            </a:r>
            <a:r>
              <a:rPr i="1" lang="en" sz="1400">
                <a:solidFill>
                  <a:srgbClr val="0E2A47"/>
                </a:solidFill>
                <a:latin typeface="Open Sans"/>
                <a:ea typeface="Open Sans"/>
                <a:cs typeface="Open Sans"/>
                <a:sym typeface="Open Sans"/>
              </a:rPr>
              <a:t>Adjusted savings: education expenditure</a:t>
            </a:r>
            <a:r>
              <a:rPr lang="en" sz="1400">
                <a:solidFill>
                  <a:srgbClr val="0E2A47"/>
                </a:solidFill>
                <a:latin typeface="Open Sans"/>
                <a:ea typeface="Open Sans"/>
                <a:cs typeface="Open Sans"/>
                <a:sym typeface="Open Sans"/>
              </a:rPr>
              <a:t> (% of GNI) is </a:t>
            </a:r>
            <a:r>
              <a:rPr b="1" lang="en" sz="1400">
                <a:solidFill>
                  <a:srgbClr val="0E2A47"/>
                </a:solidFill>
                <a:latin typeface="Open Sans"/>
                <a:ea typeface="Open Sans"/>
                <a:cs typeface="Open Sans"/>
                <a:sym typeface="Open Sans"/>
              </a:rPr>
              <a:t>negatively correlated</a:t>
            </a:r>
            <a:r>
              <a:rPr lang="en" sz="1400">
                <a:solidFill>
                  <a:srgbClr val="0E2A47"/>
                </a:solidFill>
                <a:latin typeface="Open Sans"/>
                <a:ea typeface="Open Sans"/>
                <a:cs typeface="Open Sans"/>
                <a:sym typeface="Open Sans"/>
              </a:rPr>
              <a:t> with </a:t>
            </a:r>
            <a:r>
              <a:rPr i="1" lang="en" sz="1400">
                <a:solidFill>
                  <a:srgbClr val="0E2A47"/>
                </a:solidFill>
                <a:latin typeface="Open Sans"/>
                <a:ea typeface="Open Sans"/>
                <a:cs typeface="Open Sans"/>
                <a:sym typeface="Open Sans"/>
              </a:rPr>
              <a:t>Unemployment female</a:t>
            </a:r>
            <a:r>
              <a:rPr lang="en" sz="1400">
                <a:solidFill>
                  <a:srgbClr val="0E2A47"/>
                </a:solidFill>
                <a:latin typeface="Open Sans"/>
                <a:ea typeface="Open Sans"/>
                <a:cs typeface="Open Sans"/>
                <a:sym typeface="Open Sans"/>
              </a:rPr>
              <a:t> (% of female labor force) and </a:t>
            </a:r>
            <a:r>
              <a:rPr i="1" lang="en" sz="1400">
                <a:solidFill>
                  <a:srgbClr val="0E2A47"/>
                </a:solidFill>
                <a:latin typeface="Open Sans"/>
                <a:ea typeface="Open Sans"/>
                <a:cs typeface="Open Sans"/>
                <a:sym typeface="Open Sans"/>
              </a:rPr>
              <a:t>Unemployment male</a:t>
            </a:r>
            <a:r>
              <a:rPr lang="en" sz="1400">
                <a:solidFill>
                  <a:srgbClr val="0E2A47"/>
                </a:solidFill>
                <a:latin typeface="Open Sans"/>
                <a:ea typeface="Open Sans"/>
                <a:cs typeface="Open Sans"/>
                <a:sym typeface="Open Sans"/>
              </a:rPr>
              <a:t> (% of male labor force).</a:t>
            </a:r>
            <a:endParaRPr b="1" sz="1400">
              <a:latin typeface="Open Sans"/>
              <a:ea typeface="Open Sans"/>
              <a:cs typeface="Open Sans"/>
              <a:sym typeface="Open Sans"/>
            </a:endParaRPr>
          </a:p>
        </p:txBody>
      </p:sp>
      <p:pic>
        <p:nvPicPr>
          <p:cNvPr id="3188" name="Google Shape;3188;p61"/>
          <p:cNvPicPr preferRelativeResize="0"/>
          <p:nvPr/>
        </p:nvPicPr>
        <p:blipFill rotWithShape="1">
          <a:blip r:embed="rId3">
            <a:alphaModFix/>
          </a:blip>
          <a:srcRect b="0" l="0" r="0" t="0"/>
          <a:stretch/>
        </p:blipFill>
        <p:spPr>
          <a:xfrm>
            <a:off x="0" y="1103225"/>
            <a:ext cx="9144000" cy="2315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2" name="Shape 3192"/>
        <p:cNvGrpSpPr/>
        <p:nvPr/>
      </p:nvGrpSpPr>
      <p:grpSpPr>
        <a:xfrm>
          <a:off x="0" y="0"/>
          <a:ext cx="0" cy="0"/>
          <a:chOff x="0" y="0"/>
          <a:chExt cx="0" cy="0"/>
        </a:xfrm>
      </p:grpSpPr>
      <p:sp>
        <p:nvSpPr>
          <p:cNvPr id="3193" name="Google Shape;3193;p62"/>
          <p:cNvSpPr txBox="1"/>
          <p:nvPr>
            <p:ph idx="1" type="body"/>
          </p:nvPr>
        </p:nvSpPr>
        <p:spPr>
          <a:xfrm>
            <a:off x="720000" y="2005513"/>
            <a:ext cx="7704000" cy="308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t/>
            </a:r>
            <a:endParaRPr/>
          </a:p>
        </p:txBody>
      </p:sp>
      <p:sp>
        <p:nvSpPr>
          <p:cNvPr id="3194" name="Google Shape;3194;p62"/>
          <p:cNvSpPr txBox="1"/>
          <p:nvPr>
            <p:ph type="ctrTitle"/>
          </p:nvPr>
        </p:nvSpPr>
        <p:spPr>
          <a:xfrm>
            <a:off x="736650" y="184225"/>
            <a:ext cx="7672500" cy="44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H1: </a:t>
            </a:r>
            <a:r>
              <a:rPr i="1" lang="en" sz="1400">
                <a:solidFill>
                  <a:srgbClr val="0E2A47"/>
                </a:solidFill>
                <a:latin typeface="Open Sans"/>
                <a:ea typeface="Open Sans"/>
                <a:cs typeface="Open Sans"/>
                <a:sym typeface="Open Sans"/>
              </a:rPr>
              <a:t>Adjusted savings: education expenditure</a:t>
            </a:r>
            <a:r>
              <a:rPr lang="en" sz="1400">
                <a:solidFill>
                  <a:srgbClr val="0E2A47"/>
                </a:solidFill>
                <a:latin typeface="Open Sans"/>
                <a:ea typeface="Open Sans"/>
                <a:cs typeface="Open Sans"/>
                <a:sym typeface="Open Sans"/>
              </a:rPr>
              <a:t> (% of GNI) is </a:t>
            </a:r>
            <a:r>
              <a:rPr b="1" lang="en" sz="1400">
                <a:solidFill>
                  <a:srgbClr val="0E2A47"/>
                </a:solidFill>
                <a:latin typeface="Open Sans"/>
                <a:ea typeface="Open Sans"/>
                <a:cs typeface="Open Sans"/>
                <a:sym typeface="Open Sans"/>
              </a:rPr>
              <a:t>negatively correlated</a:t>
            </a:r>
            <a:r>
              <a:rPr lang="en" sz="1400">
                <a:solidFill>
                  <a:srgbClr val="0E2A47"/>
                </a:solidFill>
                <a:latin typeface="Open Sans"/>
                <a:ea typeface="Open Sans"/>
                <a:cs typeface="Open Sans"/>
                <a:sym typeface="Open Sans"/>
              </a:rPr>
              <a:t> with </a:t>
            </a:r>
            <a:r>
              <a:rPr i="1" lang="en" sz="1400">
                <a:solidFill>
                  <a:srgbClr val="0E2A47"/>
                </a:solidFill>
                <a:latin typeface="Open Sans"/>
                <a:ea typeface="Open Sans"/>
                <a:cs typeface="Open Sans"/>
                <a:sym typeface="Open Sans"/>
              </a:rPr>
              <a:t>Unemployment female</a:t>
            </a:r>
            <a:r>
              <a:rPr lang="en" sz="1400">
                <a:solidFill>
                  <a:srgbClr val="0E2A47"/>
                </a:solidFill>
                <a:latin typeface="Open Sans"/>
                <a:ea typeface="Open Sans"/>
                <a:cs typeface="Open Sans"/>
                <a:sym typeface="Open Sans"/>
              </a:rPr>
              <a:t> (% of female labor force) and </a:t>
            </a:r>
            <a:r>
              <a:rPr i="1" lang="en" sz="1400">
                <a:solidFill>
                  <a:srgbClr val="0E2A47"/>
                </a:solidFill>
                <a:latin typeface="Open Sans"/>
                <a:ea typeface="Open Sans"/>
                <a:cs typeface="Open Sans"/>
                <a:sym typeface="Open Sans"/>
              </a:rPr>
              <a:t>Unemployment male</a:t>
            </a:r>
            <a:r>
              <a:rPr lang="en" sz="1400">
                <a:solidFill>
                  <a:srgbClr val="0E2A47"/>
                </a:solidFill>
                <a:latin typeface="Open Sans"/>
                <a:ea typeface="Open Sans"/>
                <a:cs typeface="Open Sans"/>
                <a:sym typeface="Open Sans"/>
              </a:rPr>
              <a:t> (% of male labor force).</a:t>
            </a:r>
            <a:endParaRPr/>
          </a:p>
        </p:txBody>
      </p:sp>
      <p:pic>
        <p:nvPicPr>
          <p:cNvPr id="3195" name="Google Shape;3195;p62"/>
          <p:cNvPicPr preferRelativeResize="0"/>
          <p:nvPr/>
        </p:nvPicPr>
        <p:blipFill rotWithShape="1">
          <a:blip r:embed="rId3">
            <a:alphaModFix/>
          </a:blip>
          <a:srcRect b="0" l="0" r="0" t="0"/>
          <a:stretch/>
        </p:blipFill>
        <p:spPr>
          <a:xfrm>
            <a:off x="95175" y="732600"/>
            <a:ext cx="8953650" cy="4037875"/>
          </a:xfrm>
          <a:prstGeom prst="rect">
            <a:avLst/>
          </a:prstGeom>
          <a:noFill/>
          <a:ln>
            <a:noFill/>
          </a:ln>
        </p:spPr>
      </p:pic>
      <p:pic>
        <p:nvPicPr>
          <p:cNvPr id="3196" name="Google Shape;3196;p62"/>
          <p:cNvPicPr preferRelativeResize="0"/>
          <p:nvPr/>
        </p:nvPicPr>
        <p:blipFill rotWithShape="1">
          <a:blip r:embed="rId4">
            <a:alphaModFix/>
          </a:blip>
          <a:srcRect b="0" l="0" r="0" t="0"/>
          <a:stretch/>
        </p:blipFill>
        <p:spPr>
          <a:xfrm>
            <a:off x="2238375" y="1694975"/>
            <a:ext cx="1238250" cy="533400"/>
          </a:xfrm>
          <a:prstGeom prst="rect">
            <a:avLst/>
          </a:prstGeom>
          <a:noFill/>
          <a:ln>
            <a:noFill/>
          </a:ln>
        </p:spPr>
      </p:pic>
      <p:pic>
        <p:nvPicPr>
          <p:cNvPr id="3197" name="Google Shape;3197;p62"/>
          <p:cNvPicPr preferRelativeResize="0"/>
          <p:nvPr/>
        </p:nvPicPr>
        <p:blipFill rotWithShape="1">
          <a:blip r:embed="rId5">
            <a:alphaModFix/>
          </a:blip>
          <a:srcRect b="0" l="0" r="0" t="0"/>
          <a:stretch/>
        </p:blipFill>
        <p:spPr>
          <a:xfrm>
            <a:off x="2238375" y="3438438"/>
            <a:ext cx="1371600" cy="485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1" name="Shape 3201"/>
        <p:cNvGrpSpPr/>
        <p:nvPr/>
      </p:nvGrpSpPr>
      <p:grpSpPr>
        <a:xfrm>
          <a:off x="0" y="0"/>
          <a:ext cx="0" cy="0"/>
          <a:chOff x="0" y="0"/>
          <a:chExt cx="0" cy="0"/>
        </a:xfrm>
      </p:grpSpPr>
      <p:sp>
        <p:nvSpPr>
          <p:cNvPr id="3202" name="Google Shape;3202;p63"/>
          <p:cNvSpPr txBox="1"/>
          <p:nvPr>
            <p:ph idx="1" type="body"/>
          </p:nvPr>
        </p:nvSpPr>
        <p:spPr>
          <a:xfrm>
            <a:off x="664000" y="867925"/>
            <a:ext cx="7760100" cy="4275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u="sng"/>
              <a:t>Horizontal Bars:</a:t>
            </a:r>
            <a:endParaRPr b="1" u="sng"/>
          </a:p>
          <a:p>
            <a:pPr indent="-304800" lvl="0" marL="914400" rtl="0" algn="l">
              <a:lnSpc>
                <a:spcPct val="115000"/>
              </a:lnSpc>
              <a:spcBef>
                <a:spcPts val="0"/>
              </a:spcBef>
              <a:spcAft>
                <a:spcPts val="0"/>
              </a:spcAft>
              <a:buSzPts val="1200"/>
              <a:buChar char="●"/>
            </a:pPr>
            <a:r>
              <a:rPr lang="en"/>
              <a:t>Length of first far left Horizontal bars shows the average expenditure on education by the 5 analyzed Continents and the length of the following set of horizontal bars respectively show the female and male average unemployment rate in the continents. Color differentiates the continents from each other.</a:t>
            </a:r>
            <a:endParaRPr/>
          </a:p>
          <a:p>
            <a:pPr indent="-304800" lvl="0" marL="914400" rtl="0" algn="l">
              <a:lnSpc>
                <a:spcPct val="115000"/>
              </a:lnSpc>
              <a:spcBef>
                <a:spcPts val="0"/>
              </a:spcBef>
              <a:spcAft>
                <a:spcPts val="0"/>
              </a:spcAft>
              <a:buSzPts val="1200"/>
              <a:buChar char="●"/>
            </a:pPr>
            <a:r>
              <a:rPr lang="en"/>
              <a:t>We can see that the African and European countries have the highest average education expenditure, yet they also have the highest average male and female unemployment. South American countries have the least average education expenditure and surprisingly also, they have the least average male and female unemployment. We expected a negative relationship between the two variables.</a:t>
            </a:r>
            <a:endParaRPr/>
          </a:p>
          <a:p>
            <a:pPr indent="-304800" lvl="0" marL="457200" rtl="0" algn="l">
              <a:lnSpc>
                <a:spcPct val="115000"/>
              </a:lnSpc>
              <a:spcBef>
                <a:spcPts val="0"/>
              </a:spcBef>
              <a:spcAft>
                <a:spcPts val="0"/>
              </a:spcAft>
              <a:buSzPts val="1200"/>
              <a:buChar char="●"/>
            </a:pPr>
            <a:r>
              <a:rPr b="1" lang="en" u="sng"/>
              <a:t>Scatter plot:</a:t>
            </a:r>
            <a:r>
              <a:rPr lang="en" u="sng"/>
              <a:t> </a:t>
            </a:r>
            <a:endParaRPr u="sng"/>
          </a:p>
          <a:p>
            <a:pPr indent="-304800" lvl="0" marL="914400" rtl="0" algn="l">
              <a:lnSpc>
                <a:spcPct val="115000"/>
              </a:lnSpc>
              <a:spcBef>
                <a:spcPts val="0"/>
              </a:spcBef>
              <a:spcAft>
                <a:spcPts val="0"/>
              </a:spcAft>
              <a:buSzPts val="1200"/>
              <a:buChar char="●"/>
            </a:pPr>
            <a:r>
              <a:rPr lang="en"/>
              <a:t>Scatter Plot also represents the same data set.</a:t>
            </a:r>
            <a:endParaRPr/>
          </a:p>
          <a:p>
            <a:pPr indent="-304800" lvl="0" marL="914400" rtl="0" algn="l">
              <a:lnSpc>
                <a:spcPct val="115000"/>
              </a:lnSpc>
              <a:spcBef>
                <a:spcPts val="0"/>
              </a:spcBef>
              <a:spcAft>
                <a:spcPts val="0"/>
              </a:spcAft>
              <a:buSzPts val="1200"/>
              <a:buChar char="●"/>
            </a:pPr>
            <a:r>
              <a:rPr lang="en"/>
              <a:t>The trend lines show a positive relationship between the two variables and the color or the bubbles represent every individual country.  </a:t>
            </a:r>
            <a:endParaRPr/>
          </a:p>
          <a:p>
            <a:pPr indent="-317500" lvl="0" marL="457200" rtl="0" algn="l">
              <a:lnSpc>
                <a:spcPct val="115000"/>
              </a:lnSpc>
              <a:spcBef>
                <a:spcPts val="0"/>
              </a:spcBef>
              <a:spcAft>
                <a:spcPts val="0"/>
              </a:spcAft>
              <a:buSzPts val="1400"/>
              <a:buChar char="●"/>
            </a:pPr>
            <a:r>
              <a:rPr b="1" lang="en" u="sng"/>
              <a:t>Conclusion:</a:t>
            </a:r>
            <a:endParaRPr b="1" u="sng"/>
          </a:p>
          <a:p>
            <a:pPr indent="-304800" lvl="0" marL="914400" rtl="0" algn="l">
              <a:lnSpc>
                <a:spcPct val="115000"/>
              </a:lnSpc>
              <a:spcBef>
                <a:spcPts val="0"/>
              </a:spcBef>
              <a:spcAft>
                <a:spcPts val="0"/>
              </a:spcAft>
              <a:buClr>
                <a:srgbClr val="0000FF"/>
              </a:buClr>
              <a:buSzPts val="1200"/>
              <a:buChar char="●"/>
            </a:pPr>
            <a:r>
              <a:rPr b="1" i="1" lang="en">
                <a:solidFill>
                  <a:srgbClr val="0000FF"/>
                </a:solidFill>
              </a:rPr>
              <a:t>The trend lines with P-values of 0.1079 and 0.1194 and low R-squared values of 0.1084 and 0.1020 for males and females respectively show that average education expenditure and average unemployment are related although not significantly, and that there are other unrecognized “factors” or variables causing the positive relationship.</a:t>
            </a:r>
            <a:endParaRPr b="1" i="1">
              <a:solidFill>
                <a:srgbClr val="0000FF"/>
              </a:solidFill>
            </a:endParaRPr>
          </a:p>
          <a:p>
            <a:pPr indent="0" lvl="0" marL="0" rtl="0" algn="l">
              <a:lnSpc>
                <a:spcPct val="115000"/>
              </a:lnSpc>
              <a:spcBef>
                <a:spcPts val="1600"/>
              </a:spcBef>
              <a:spcAft>
                <a:spcPts val="1600"/>
              </a:spcAft>
              <a:buSzPts val="1400"/>
              <a:buNone/>
            </a:pPr>
            <a:r>
              <a:t/>
            </a:r>
            <a:endParaRPr sz="1100"/>
          </a:p>
        </p:txBody>
      </p:sp>
      <p:sp>
        <p:nvSpPr>
          <p:cNvPr id="3203" name="Google Shape;3203;p63"/>
          <p:cNvSpPr txBox="1"/>
          <p:nvPr>
            <p:ph type="ctrTitle"/>
          </p:nvPr>
        </p:nvSpPr>
        <p:spPr>
          <a:xfrm>
            <a:off x="735746" y="320700"/>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RESULTS H1: </a:t>
            </a:r>
            <a:r>
              <a:rPr i="1" lang="en" sz="1400">
                <a:solidFill>
                  <a:srgbClr val="0E2A47"/>
                </a:solidFill>
                <a:latin typeface="Open Sans"/>
                <a:ea typeface="Open Sans"/>
                <a:cs typeface="Open Sans"/>
                <a:sym typeface="Open Sans"/>
              </a:rPr>
              <a:t>Adjusted savings: education expenditure</a:t>
            </a:r>
            <a:r>
              <a:rPr lang="en" sz="1400">
                <a:solidFill>
                  <a:srgbClr val="0E2A47"/>
                </a:solidFill>
                <a:latin typeface="Open Sans"/>
                <a:ea typeface="Open Sans"/>
                <a:cs typeface="Open Sans"/>
                <a:sym typeface="Open Sans"/>
              </a:rPr>
              <a:t> (% of GNI) is </a:t>
            </a:r>
            <a:r>
              <a:rPr b="1" lang="en" sz="1400">
                <a:solidFill>
                  <a:srgbClr val="0E2A47"/>
                </a:solidFill>
                <a:latin typeface="Open Sans"/>
                <a:ea typeface="Open Sans"/>
                <a:cs typeface="Open Sans"/>
                <a:sym typeface="Open Sans"/>
              </a:rPr>
              <a:t>negatively correlated</a:t>
            </a:r>
            <a:r>
              <a:rPr lang="en" sz="1400">
                <a:solidFill>
                  <a:srgbClr val="0E2A47"/>
                </a:solidFill>
                <a:latin typeface="Open Sans"/>
                <a:ea typeface="Open Sans"/>
                <a:cs typeface="Open Sans"/>
                <a:sym typeface="Open Sans"/>
              </a:rPr>
              <a:t> with </a:t>
            </a:r>
            <a:r>
              <a:rPr i="1" lang="en" sz="1400">
                <a:solidFill>
                  <a:srgbClr val="0E2A47"/>
                </a:solidFill>
                <a:latin typeface="Open Sans"/>
                <a:ea typeface="Open Sans"/>
                <a:cs typeface="Open Sans"/>
                <a:sym typeface="Open Sans"/>
              </a:rPr>
              <a:t>Unemployment female</a:t>
            </a:r>
            <a:r>
              <a:rPr lang="en" sz="1400">
                <a:solidFill>
                  <a:srgbClr val="0E2A47"/>
                </a:solidFill>
                <a:latin typeface="Open Sans"/>
                <a:ea typeface="Open Sans"/>
                <a:cs typeface="Open Sans"/>
                <a:sym typeface="Open Sans"/>
              </a:rPr>
              <a:t> (% of female labor force) and </a:t>
            </a:r>
            <a:r>
              <a:rPr i="1" lang="en" sz="1400">
                <a:solidFill>
                  <a:srgbClr val="0E2A47"/>
                </a:solidFill>
                <a:latin typeface="Open Sans"/>
                <a:ea typeface="Open Sans"/>
                <a:cs typeface="Open Sans"/>
                <a:sym typeface="Open Sans"/>
              </a:rPr>
              <a:t>Unemployment male</a:t>
            </a:r>
            <a:r>
              <a:rPr lang="en" sz="1400">
                <a:solidFill>
                  <a:srgbClr val="0E2A47"/>
                </a:solidFill>
                <a:latin typeface="Open Sans"/>
                <a:ea typeface="Open Sans"/>
                <a:cs typeface="Open Sans"/>
                <a:sym typeface="Open Sans"/>
              </a:rPr>
              <a:t> (% of male labor force).</a:t>
            </a:r>
            <a:endParaRPr b="1" sz="140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7" name="Shape 3207"/>
        <p:cNvGrpSpPr/>
        <p:nvPr/>
      </p:nvGrpSpPr>
      <p:grpSpPr>
        <a:xfrm>
          <a:off x="0" y="0"/>
          <a:ext cx="0" cy="0"/>
          <a:chOff x="0" y="0"/>
          <a:chExt cx="0" cy="0"/>
        </a:xfrm>
      </p:grpSpPr>
      <p:sp>
        <p:nvSpPr>
          <p:cNvPr id="3208" name="Google Shape;3208;p64"/>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HYPOTHESIS #2</a:t>
            </a:r>
            <a:endParaRPr/>
          </a:p>
        </p:txBody>
      </p:sp>
      <p:sp>
        <p:nvSpPr>
          <p:cNvPr id="3209" name="Google Shape;3209;p64"/>
          <p:cNvSpPr/>
          <p:nvPr/>
        </p:nvSpPr>
        <p:spPr>
          <a:xfrm>
            <a:off x="656775" y="1590900"/>
            <a:ext cx="2846850" cy="24702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FF00"/>
                </a:solidFill>
                <a:latin typeface="Arial"/>
                <a:ea typeface="Arial"/>
                <a:cs typeface="Arial"/>
                <a:sym typeface="Arial"/>
              </a:rPr>
              <a:t>  </a:t>
            </a:r>
            <a:r>
              <a:rPr b="1" i="0" lang="en" sz="1400" u="none" cap="none" strike="noStrike">
                <a:solidFill>
                  <a:srgbClr val="00FF00"/>
                </a:solidFill>
                <a:latin typeface="Arial"/>
                <a:ea typeface="Arial"/>
                <a:cs typeface="Arial"/>
                <a:sym typeface="Arial"/>
              </a:rPr>
              <a:t>ECONOMY</a:t>
            </a:r>
            <a:endParaRPr b="1" i="0" sz="1400" u="none" cap="none" strike="noStrike">
              <a:solidFill>
                <a:srgbClr val="00FF00"/>
              </a:solidFill>
              <a:latin typeface="Arial"/>
              <a:ea typeface="Arial"/>
              <a:cs typeface="Arial"/>
              <a:sym typeface="Arial"/>
            </a:endParaRPr>
          </a:p>
          <a:p>
            <a:pPr indent="0" lvl="0" marL="0" marR="0" rtl="0" algn="ctr">
              <a:lnSpc>
                <a:spcPct val="115000"/>
              </a:lnSpc>
              <a:spcBef>
                <a:spcPts val="1200"/>
              </a:spcBef>
              <a:spcAft>
                <a:spcPts val="1200"/>
              </a:spcAft>
              <a:buClr>
                <a:srgbClr val="000000"/>
              </a:buClr>
              <a:buSzPts val="1400"/>
              <a:buFont typeface="Arial"/>
              <a:buNone/>
            </a:pPr>
            <a:r>
              <a:rPr b="0" i="1" lang="en" sz="1400" u="none" cap="none" strike="noStrike">
                <a:solidFill>
                  <a:srgbClr val="FFFFFF"/>
                </a:solidFill>
                <a:latin typeface="Arial"/>
                <a:ea typeface="Arial"/>
                <a:cs typeface="Arial"/>
                <a:sym typeface="Arial"/>
              </a:rPr>
              <a:t>Gross savings</a:t>
            </a:r>
            <a:r>
              <a:rPr b="0" i="0" lang="en" sz="1400" u="none" cap="none" strike="noStrike">
                <a:solidFill>
                  <a:srgbClr val="FFFFFF"/>
                </a:solidFill>
                <a:latin typeface="Arial"/>
                <a:ea typeface="Arial"/>
                <a:cs typeface="Arial"/>
                <a:sym typeface="Arial"/>
              </a:rPr>
              <a:t> (% of GDP</a:t>
            </a:r>
            <a:r>
              <a:rPr b="1" i="0" lang="en" sz="1400" u="none" cap="none" strike="noStrike">
                <a:solidFill>
                  <a:srgbClr val="FFFFFF"/>
                </a:solidFill>
                <a:latin typeface="Arial"/>
                <a:ea typeface="Arial"/>
                <a:cs typeface="Arial"/>
                <a:sym typeface="Arial"/>
              </a:rPr>
              <a:t>) </a:t>
            </a:r>
            <a:endParaRPr b="0" i="0" sz="1400" u="none" cap="none" strike="noStrike">
              <a:solidFill>
                <a:srgbClr val="FFFFFF"/>
              </a:solidFill>
              <a:latin typeface="Arial"/>
              <a:ea typeface="Arial"/>
              <a:cs typeface="Arial"/>
              <a:sym typeface="Arial"/>
            </a:endParaRPr>
          </a:p>
        </p:txBody>
      </p:sp>
      <p:sp>
        <p:nvSpPr>
          <p:cNvPr id="3210" name="Google Shape;3210;p64"/>
          <p:cNvSpPr/>
          <p:nvPr/>
        </p:nvSpPr>
        <p:spPr>
          <a:xfrm>
            <a:off x="5737875" y="950825"/>
            <a:ext cx="2692550" cy="1920025"/>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FF00"/>
                </a:solidFill>
                <a:latin typeface="Arial"/>
                <a:ea typeface="Arial"/>
                <a:cs typeface="Arial"/>
                <a:sym typeface="Arial"/>
              </a:rPr>
              <a:t>HEALTH</a:t>
            </a:r>
            <a:endParaRPr b="1" i="0" sz="1300" u="none" cap="none" strike="noStrike">
              <a:solidFill>
                <a:srgbClr val="00FF00"/>
              </a:solidFill>
              <a:latin typeface="Arial"/>
              <a:ea typeface="Arial"/>
              <a:cs typeface="Arial"/>
              <a:sym typeface="Arial"/>
            </a:endParaRPr>
          </a:p>
          <a:p>
            <a:pPr indent="0" lvl="0" marL="0" marR="0" rtl="0" algn="ctr">
              <a:lnSpc>
                <a:spcPct val="115000"/>
              </a:lnSpc>
              <a:spcBef>
                <a:spcPts val="120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 </a:t>
            </a:r>
            <a:r>
              <a:rPr b="0" i="0" lang="en" sz="1300" u="none" cap="none" strike="noStrike">
                <a:solidFill>
                  <a:srgbClr val="FFFFFF"/>
                </a:solidFill>
                <a:latin typeface="Arial"/>
                <a:ea typeface="Arial"/>
                <a:cs typeface="Arial"/>
                <a:sym typeface="Arial"/>
              </a:rPr>
              <a:t>2a: </a:t>
            </a:r>
            <a:r>
              <a:rPr b="0" i="1" lang="en" sz="1300" u="none" cap="none" strike="noStrike">
                <a:solidFill>
                  <a:srgbClr val="FFFFFF"/>
                </a:solidFill>
                <a:latin typeface="Arial"/>
                <a:ea typeface="Arial"/>
                <a:cs typeface="Arial"/>
                <a:sym typeface="Arial"/>
              </a:rPr>
              <a:t>Survival to age 65, female</a:t>
            </a:r>
            <a:r>
              <a:rPr b="1" i="0" lang="en" sz="1300" u="none" cap="none" strike="noStrike">
                <a:solidFill>
                  <a:srgbClr val="FFFFFF"/>
                </a:solidFill>
                <a:latin typeface="Arial"/>
                <a:ea typeface="Arial"/>
                <a:cs typeface="Arial"/>
                <a:sym typeface="Arial"/>
              </a:rPr>
              <a:t> </a:t>
            </a:r>
            <a:r>
              <a:rPr b="0" i="0" lang="en" sz="1300" u="none" cap="none" strike="noStrike">
                <a:solidFill>
                  <a:srgbClr val="FFFFFF"/>
                </a:solidFill>
                <a:latin typeface="Arial"/>
                <a:ea typeface="Arial"/>
                <a:cs typeface="Arial"/>
                <a:sym typeface="Arial"/>
              </a:rPr>
              <a:t>(% of cohort) and </a:t>
            </a:r>
            <a:r>
              <a:rPr b="0" i="1" lang="en" sz="1300" u="none" cap="none" strike="noStrike">
                <a:solidFill>
                  <a:srgbClr val="FFFFFF"/>
                </a:solidFill>
                <a:latin typeface="Arial"/>
                <a:ea typeface="Arial"/>
                <a:cs typeface="Arial"/>
                <a:sym typeface="Arial"/>
              </a:rPr>
              <a:t>Survival to age 65, male</a:t>
            </a:r>
            <a:r>
              <a:rPr b="0" i="0" lang="en" sz="1300" u="none" cap="none" strike="noStrike">
                <a:solidFill>
                  <a:srgbClr val="FFFFFF"/>
                </a:solidFill>
                <a:latin typeface="Arial"/>
                <a:ea typeface="Arial"/>
                <a:cs typeface="Arial"/>
                <a:sym typeface="Arial"/>
              </a:rPr>
              <a:t> (% of cohort)</a:t>
            </a:r>
            <a:endParaRPr b="0" i="0" sz="13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br>
              <a:rPr b="0" i="1" lang="en" sz="1300" u="none" cap="none" strike="noStrike">
                <a:solidFill>
                  <a:schemeClr val="dk1"/>
                </a:solidFill>
                <a:latin typeface="Arial"/>
                <a:ea typeface="Arial"/>
                <a:cs typeface="Arial"/>
                <a:sym typeface="Arial"/>
              </a:rPr>
            </a:br>
            <a:endParaRPr b="0" i="0" sz="13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rPr b="0" i="0" lang="en" sz="1200" u="none" cap="none" strike="noStrike">
                <a:solidFill>
                  <a:schemeClr val="dk1"/>
                </a:solidFill>
                <a:latin typeface="Open Sans"/>
                <a:ea typeface="Open Sans"/>
                <a:cs typeface="Open Sans"/>
                <a:sym typeface="Open Sans"/>
              </a:rPr>
              <a:t>)</a:t>
            </a:r>
            <a:endParaRPr b="0" i="0" sz="1200" u="none" cap="none" strike="noStrike">
              <a:solidFill>
                <a:schemeClr val="dk1"/>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11" name="Google Shape;3211;p64"/>
          <p:cNvSpPr/>
          <p:nvPr/>
        </p:nvSpPr>
        <p:spPr>
          <a:xfrm>
            <a:off x="3903750" y="2655450"/>
            <a:ext cx="1434000" cy="215400"/>
          </a:xfrm>
          <a:prstGeom prst="leftRightArrow">
            <a:avLst>
              <a:gd fmla="val 50000" name="adj1"/>
              <a:gd fmla="val 50000" name="adj2"/>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64"/>
          <p:cNvSpPr/>
          <p:nvPr/>
        </p:nvSpPr>
        <p:spPr>
          <a:xfrm>
            <a:off x="5737875" y="2870850"/>
            <a:ext cx="2692550" cy="2141325"/>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FF00"/>
                </a:solidFill>
                <a:latin typeface="Arial"/>
                <a:ea typeface="Arial"/>
                <a:cs typeface="Arial"/>
                <a:sym typeface="Arial"/>
              </a:rPr>
              <a:t>HEALTH</a:t>
            </a:r>
            <a:endParaRPr b="1" i="0" sz="1300" u="none" cap="none" strike="noStrike">
              <a:solidFill>
                <a:srgbClr val="00FF00"/>
              </a:solidFill>
              <a:latin typeface="Arial"/>
              <a:ea typeface="Arial"/>
              <a:cs typeface="Arial"/>
              <a:sym typeface="Arial"/>
            </a:endParaRPr>
          </a:p>
          <a:p>
            <a:pPr indent="0" lvl="0" marL="0" marR="0" rtl="0" algn="ctr">
              <a:lnSpc>
                <a:spcPct val="115000"/>
              </a:lnSpc>
              <a:spcBef>
                <a:spcPts val="1200"/>
              </a:spcBef>
              <a:spcAft>
                <a:spcPts val="0"/>
              </a:spcAft>
              <a:buClr>
                <a:srgbClr val="000000"/>
              </a:buClr>
              <a:buSzPts val="1300"/>
              <a:buFont typeface="Arial"/>
              <a:buNone/>
            </a:pPr>
            <a:r>
              <a:rPr b="0" i="0" lang="en" sz="1300" u="none" cap="none" strike="noStrike">
                <a:solidFill>
                  <a:srgbClr val="FFFFFF"/>
                </a:solidFill>
                <a:latin typeface="Arial"/>
                <a:ea typeface="Arial"/>
                <a:cs typeface="Arial"/>
                <a:sym typeface="Arial"/>
              </a:rPr>
              <a:t>2b: </a:t>
            </a:r>
            <a:r>
              <a:rPr b="0" i="1" lang="en" sz="1300" u="none" cap="none" strike="noStrike">
                <a:solidFill>
                  <a:schemeClr val="dk1"/>
                </a:solidFill>
                <a:latin typeface="Arial"/>
                <a:ea typeface="Arial"/>
                <a:cs typeface="Arial"/>
                <a:sym typeface="Arial"/>
              </a:rPr>
              <a:t> </a:t>
            </a:r>
            <a:r>
              <a:rPr b="0" i="1" lang="en" sz="1300" u="none" cap="none" strike="noStrike">
                <a:solidFill>
                  <a:srgbClr val="FFFFFF"/>
                </a:solidFill>
                <a:latin typeface="Arial"/>
                <a:ea typeface="Arial"/>
                <a:cs typeface="Arial"/>
                <a:sym typeface="Arial"/>
              </a:rPr>
              <a:t>Prevalence of anemia among children</a:t>
            </a:r>
            <a:r>
              <a:rPr b="0" i="0" lang="en" sz="1300" u="none" cap="none" strike="noStrike">
                <a:solidFill>
                  <a:srgbClr val="FFFFFF"/>
                </a:solidFill>
                <a:latin typeface="Arial"/>
                <a:ea typeface="Arial"/>
                <a:cs typeface="Arial"/>
                <a:sym typeface="Arial"/>
              </a:rPr>
              <a:t> (% of children under 5) and </a:t>
            </a:r>
            <a:r>
              <a:rPr b="0" i="1" lang="en" sz="1300" u="none" cap="none" strike="noStrike">
                <a:solidFill>
                  <a:srgbClr val="FFFFFF"/>
                </a:solidFill>
                <a:latin typeface="Arial"/>
                <a:ea typeface="Arial"/>
                <a:cs typeface="Arial"/>
                <a:sym typeface="Arial"/>
              </a:rPr>
              <a:t>Prevalence of undernourishment </a:t>
            </a:r>
            <a:r>
              <a:rPr b="0" i="0" lang="en" sz="1300" u="none" cap="none" strike="noStrike">
                <a:solidFill>
                  <a:srgbClr val="FFFFFF"/>
                </a:solidFill>
                <a:latin typeface="Arial"/>
                <a:ea typeface="Arial"/>
                <a:cs typeface="Arial"/>
                <a:sym typeface="Arial"/>
              </a:rPr>
              <a:t>(% of population)</a:t>
            </a:r>
            <a:endParaRPr b="0" i="0" sz="1300" u="none" cap="none" strike="noStrike">
              <a:solidFill>
                <a:srgbClr val="FFFFFF"/>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8" name="Shape 2948"/>
        <p:cNvGrpSpPr/>
        <p:nvPr/>
      </p:nvGrpSpPr>
      <p:grpSpPr>
        <a:xfrm>
          <a:off x="0" y="0"/>
          <a:ext cx="0" cy="0"/>
          <a:chOff x="0" y="0"/>
          <a:chExt cx="0" cy="0"/>
        </a:xfrm>
      </p:grpSpPr>
      <p:sp>
        <p:nvSpPr>
          <p:cNvPr id="2949" name="Google Shape;2949;p38"/>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01</a:t>
            </a:r>
            <a:endParaRPr/>
          </a:p>
        </p:txBody>
      </p:sp>
      <p:sp>
        <p:nvSpPr>
          <p:cNvPr id="2950" name="Google Shape;2950;p38"/>
          <p:cNvSpPr txBox="1"/>
          <p:nvPr>
            <p:ph type="ctrTitle"/>
          </p:nvPr>
        </p:nvSpPr>
        <p:spPr>
          <a:xfrm>
            <a:off x="2646000" y="2745347"/>
            <a:ext cx="3852000" cy="155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PROBLEM STATEMENT &amp; INTRODUCTION </a:t>
            </a:r>
            <a:endParaRPr/>
          </a:p>
        </p:txBody>
      </p:sp>
      <p:sp>
        <p:nvSpPr>
          <p:cNvPr id="2951" name="Google Shape;2951;p38"/>
          <p:cNvSpPr txBox="1"/>
          <p:nvPr/>
        </p:nvSpPr>
        <p:spPr>
          <a:xfrm>
            <a:off x="1175200" y="4299100"/>
            <a:ext cx="472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6" name="Shape 3216"/>
        <p:cNvGrpSpPr/>
        <p:nvPr/>
      </p:nvGrpSpPr>
      <p:grpSpPr>
        <a:xfrm>
          <a:off x="0" y="0"/>
          <a:ext cx="0" cy="0"/>
          <a:chOff x="0" y="0"/>
          <a:chExt cx="0" cy="0"/>
        </a:xfrm>
      </p:grpSpPr>
      <p:sp>
        <p:nvSpPr>
          <p:cNvPr id="3217" name="Google Shape;3217;p65"/>
          <p:cNvSpPr txBox="1"/>
          <p:nvPr>
            <p:ph idx="1" type="body"/>
          </p:nvPr>
        </p:nvSpPr>
        <p:spPr>
          <a:xfrm>
            <a:off x="503925" y="783775"/>
            <a:ext cx="7888800" cy="4223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Clr>
                <a:srgbClr val="0E2A47"/>
              </a:buClr>
              <a:buSzPts val="1400"/>
              <a:buChar char="●"/>
            </a:pPr>
            <a:r>
              <a:rPr b="1" lang="en" sz="1400">
                <a:solidFill>
                  <a:srgbClr val="0E2A47"/>
                </a:solidFill>
              </a:rPr>
              <a:t>Hypothesis-2a:</a:t>
            </a:r>
            <a:r>
              <a:rPr i="1" lang="en" sz="1400">
                <a:solidFill>
                  <a:srgbClr val="0E2A47"/>
                </a:solidFill>
              </a:rPr>
              <a:t> Gross savings </a:t>
            </a:r>
            <a:r>
              <a:rPr lang="en" sz="1400">
                <a:solidFill>
                  <a:srgbClr val="0E2A47"/>
                </a:solidFill>
              </a:rPr>
              <a:t>(% of GDP)</a:t>
            </a:r>
            <a:r>
              <a:rPr b="1" lang="en" sz="1400">
                <a:solidFill>
                  <a:srgbClr val="0E2A47"/>
                </a:solidFill>
              </a:rPr>
              <a:t> </a:t>
            </a:r>
            <a:r>
              <a:rPr lang="en" sz="1400">
                <a:solidFill>
                  <a:srgbClr val="0E2A47"/>
                </a:solidFill>
              </a:rPr>
              <a:t>is</a:t>
            </a:r>
            <a:r>
              <a:rPr b="1" lang="en" sz="1400">
                <a:solidFill>
                  <a:srgbClr val="0E2A47"/>
                </a:solidFill>
              </a:rPr>
              <a:t> positively</a:t>
            </a:r>
            <a:r>
              <a:rPr lang="en" sz="1400">
                <a:solidFill>
                  <a:srgbClr val="0E2A47"/>
                </a:solidFill>
              </a:rPr>
              <a:t> correlated with</a:t>
            </a:r>
            <a:r>
              <a:rPr i="1" lang="en" sz="1400">
                <a:solidFill>
                  <a:srgbClr val="0E2A47"/>
                </a:solidFill>
              </a:rPr>
              <a:t> Survival to age 65, female</a:t>
            </a:r>
            <a:r>
              <a:rPr b="1" lang="en" sz="1400">
                <a:solidFill>
                  <a:srgbClr val="0E2A47"/>
                </a:solidFill>
              </a:rPr>
              <a:t> </a:t>
            </a:r>
            <a:r>
              <a:rPr lang="en" sz="1400">
                <a:solidFill>
                  <a:srgbClr val="0E2A47"/>
                </a:solidFill>
              </a:rPr>
              <a:t>(% of cohort) and</a:t>
            </a:r>
            <a:r>
              <a:rPr i="1" lang="en" sz="1400">
                <a:solidFill>
                  <a:srgbClr val="0E2A47"/>
                </a:solidFill>
              </a:rPr>
              <a:t> Survival to age 65, male</a:t>
            </a:r>
            <a:r>
              <a:rPr lang="en" sz="1400">
                <a:solidFill>
                  <a:srgbClr val="0E2A47"/>
                </a:solidFill>
              </a:rPr>
              <a:t> (% of cohort)</a:t>
            </a:r>
            <a:endParaRPr sz="1400">
              <a:solidFill>
                <a:srgbClr val="0E2A47"/>
              </a:solidFill>
            </a:endParaRPr>
          </a:p>
          <a:p>
            <a:pPr indent="-317500" lvl="0" marL="457200" rtl="0" algn="l">
              <a:lnSpc>
                <a:spcPct val="150000"/>
              </a:lnSpc>
              <a:spcBef>
                <a:spcPts val="0"/>
              </a:spcBef>
              <a:spcAft>
                <a:spcPts val="0"/>
              </a:spcAft>
              <a:buClr>
                <a:srgbClr val="0E2A47"/>
              </a:buClr>
              <a:buSzPts val="1400"/>
              <a:buChar char="●"/>
            </a:pPr>
            <a:r>
              <a:rPr b="1" lang="en" sz="1400">
                <a:solidFill>
                  <a:srgbClr val="0E2A47"/>
                </a:solidFill>
              </a:rPr>
              <a:t>Hypothesis-2b: </a:t>
            </a:r>
            <a:r>
              <a:rPr i="1" lang="en" sz="1400">
                <a:solidFill>
                  <a:srgbClr val="0E2A47"/>
                </a:solidFill>
              </a:rPr>
              <a:t>Gross savings </a:t>
            </a:r>
            <a:r>
              <a:rPr lang="en" sz="1400">
                <a:solidFill>
                  <a:srgbClr val="0E2A47"/>
                </a:solidFill>
              </a:rPr>
              <a:t>(% of GDP)</a:t>
            </a:r>
            <a:r>
              <a:rPr b="1" lang="en" sz="1400">
                <a:solidFill>
                  <a:srgbClr val="0E2A47"/>
                </a:solidFill>
              </a:rPr>
              <a:t> </a:t>
            </a:r>
            <a:r>
              <a:rPr lang="en" sz="1400">
                <a:solidFill>
                  <a:srgbClr val="0E2A47"/>
                </a:solidFill>
              </a:rPr>
              <a:t>is </a:t>
            </a:r>
            <a:r>
              <a:rPr b="1" lang="en" sz="1400">
                <a:solidFill>
                  <a:srgbClr val="0E2A47"/>
                </a:solidFill>
              </a:rPr>
              <a:t>negatively</a:t>
            </a:r>
            <a:r>
              <a:rPr lang="en" sz="1400">
                <a:solidFill>
                  <a:srgbClr val="0E2A47"/>
                </a:solidFill>
              </a:rPr>
              <a:t> correlated with</a:t>
            </a:r>
            <a:r>
              <a:rPr i="1" lang="en" sz="1400">
                <a:solidFill>
                  <a:srgbClr val="0E2A47"/>
                </a:solidFill>
              </a:rPr>
              <a:t> Prevalence of anemia among children </a:t>
            </a:r>
            <a:r>
              <a:rPr lang="en" sz="1400">
                <a:solidFill>
                  <a:srgbClr val="0E2A47"/>
                </a:solidFill>
              </a:rPr>
              <a:t>(% of children under 5)</a:t>
            </a:r>
            <a:r>
              <a:rPr i="1" lang="en" sz="1400">
                <a:solidFill>
                  <a:srgbClr val="0E2A47"/>
                </a:solidFill>
              </a:rPr>
              <a:t> and Prevalence of undernourishment (% of population)</a:t>
            </a:r>
            <a:endParaRPr i="1" sz="1400">
              <a:solidFill>
                <a:srgbClr val="0E2A47"/>
              </a:solidFill>
            </a:endParaRPr>
          </a:p>
          <a:p>
            <a:pPr indent="-317500" lvl="0" marL="457200" rtl="0" algn="l">
              <a:lnSpc>
                <a:spcPct val="150000"/>
              </a:lnSpc>
              <a:spcBef>
                <a:spcPts val="0"/>
              </a:spcBef>
              <a:spcAft>
                <a:spcPts val="0"/>
              </a:spcAft>
              <a:buClr>
                <a:srgbClr val="0E2A47"/>
              </a:buClr>
              <a:buSzPts val="1400"/>
              <a:buChar char="●"/>
            </a:pPr>
            <a:r>
              <a:rPr b="1" lang="en" sz="1400">
                <a:solidFill>
                  <a:srgbClr val="0E2A47"/>
                </a:solidFill>
              </a:rPr>
              <a:t>RATIONALE:</a:t>
            </a:r>
            <a:r>
              <a:rPr lang="en" sz="1400">
                <a:solidFill>
                  <a:srgbClr val="0E2A47"/>
                </a:solidFill>
              </a:rPr>
              <a:t> As the gross savings of a country increases, the people’s quality of life will be improved, food will be sufficient, and the level of medical attention will increase. This will decrease prevalence of anemia and prevalence of undernourishment. Also, the Survival to age 65 (% of cohort) will increase.</a:t>
            </a:r>
            <a:endParaRPr b="1" sz="1400">
              <a:solidFill>
                <a:srgbClr val="0E2A47"/>
              </a:solidFill>
            </a:endParaRPr>
          </a:p>
          <a:p>
            <a:pPr indent="0" lvl="0" marL="0" rtl="0" algn="l">
              <a:lnSpc>
                <a:spcPct val="150000"/>
              </a:lnSpc>
              <a:spcBef>
                <a:spcPts val="1200"/>
              </a:spcBef>
              <a:spcAft>
                <a:spcPts val="0"/>
              </a:spcAft>
              <a:buSzPts val="1400"/>
              <a:buNone/>
            </a:pPr>
            <a:r>
              <a:t/>
            </a:r>
            <a:endParaRPr b="1" sz="1400">
              <a:solidFill>
                <a:srgbClr val="0E2A47"/>
              </a:solidFill>
            </a:endParaRPr>
          </a:p>
          <a:p>
            <a:pPr indent="0" lvl="0" marL="0" rtl="0" algn="l">
              <a:lnSpc>
                <a:spcPct val="150000"/>
              </a:lnSpc>
              <a:spcBef>
                <a:spcPts val="1600"/>
              </a:spcBef>
              <a:spcAft>
                <a:spcPts val="0"/>
              </a:spcAft>
              <a:buSzPts val="1400"/>
              <a:buNone/>
            </a:pPr>
            <a:r>
              <a:t/>
            </a:r>
            <a:endParaRPr sz="1400">
              <a:solidFill>
                <a:srgbClr val="0E2A47"/>
              </a:solidFill>
            </a:endParaRPr>
          </a:p>
          <a:p>
            <a:pPr indent="0" lvl="0" marL="0" rtl="0" algn="l">
              <a:lnSpc>
                <a:spcPct val="150000"/>
              </a:lnSpc>
              <a:spcBef>
                <a:spcPts val="1600"/>
              </a:spcBef>
              <a:spcAft>
                <a:spcPts val="0"/>
              </a:spcAft>
              <a:buSzPts val="1400"/>
              <a:buNone/>
            </a:pPr>
            <a:r>
              <a:t/>
            </a:r>
            <a:endParaRPr>
              <a:solidFill>
                <a:schemeClr val="dk1"/>
              </a:solidFill>
            </a:endParaRPr>
          </a:p>
          <a:p>
            <a:pPr indent="0" lvl="0" marL="457200" rtl="0" algn="l">
              <a:lnSpc>
                <a:spcPct val="150000"/>
              </a:lnSpc>
              <a:spcBef>
                <a:spcPts val="1600"/>
              </a:spcBef>
              <a:spcAft>
                <a:spcPts val="1600"/>
              </a:spcAft>
              <a:buSzPts val="1400"/>
              <a:buNone/>
            </a:pPr>
            <a:r>
              <a:t/>
            </a:r>
            <a:endParaRPr/>
          </a:p>
        </p:txBody>
      </p:sp>
      <p:sp>
        <p:nvSpPr>
          <p:cNvPr id="3218" name="Google Shape;3218;p65"/>
          <p:cNvSpPr txBox="1"/>
          <p:nvPr>
            <p:ph type="ctrTitle"/>
          </p:nvPr>
        </p:nvSpPr>
        <p:spPr>
          <a:xfrm>
            <a:off x="458596" y="20597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HYPOTHESIS 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2" name="Shape 3222"/>
        <p:cNvGrpSpPr/>
        <p:nvPr/>
      </p:nvGrpSpPr>
      <p:grpSpPr>
        <a:xfrm>
          <a:off x="0" y="0"/>
          <a:ext cx="0" cy="0"/>
          <a:chOff x="0" y="0"/>
          <a:chExt cx="0" cy="0"/>
        </a:xfrm>
      </p:grpSpPr>
      <p:sp>
        <p:nvSpPr>
          <p:cNvPr id="3223" name="Google Shape;3223;p66"/>
          <p:cNvSpPr txBox="1"/>
          <p:nvPr>
            <p:ph type="ctrTitle"/>
          </p:nvPr>
        </p:nvSpPr>
        <p:spPr>
          <a:xfrm>
            <a:off x="735746" y="224300"/>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ANALYSIS 2A: </a:t>
            </a:r>
            <a:r>
              <a:rPr i="1" lang="en" sz="1400">
                <a:solidFill>
                  <a:srgbClr val="0E2A47"/>
                </a:solidFill>
                <a:latin typeface="Open Sans"/>
                <a:ea typeface="Open Sans"/>
                <a:cs typeface="Open Sans"/>
                <a:sym typeface="Open Sans"/>
              </a:rPr>
              <a:t>Gross savings </a:t>
            </a:r>
            <a:r>
              <a:rPr lang="en" sz="1400">
                <a:solidFill>
                  <a:srgbClr val="0E2A47"/>
                </a:solidFill>
                <a:latin typeface="Open Sans"/>
                <a:ea typeface="Open Sans"/>
                <a:cs typeface="Open Sans"/>
                <a:sym typeface="Open Sans"/>
              </a:rPr>
              <a:t>(% of GDP)</a:t>
            </a:r>
            <a:r>
              <a:rPr b="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is</a:t>
            </a:r>
            <a:r>
              <a:rPr b="1" lang="en" sz="1400">
                <a:solidFill>
                  <a:srgbClr val="0E2A47"/>
                </a:solidFill>
                <a:latin typeface="Open Sans"/>
                <a:ea typeface="Open Sans"/>
                <a:cs typeface="Open Sans"/>
                <a:sym typeface="Open Sans"/>
              </a:rPr>
              <a:t> positively</a:t>
            </a:r>
            <a:r>
              <a:rPr lang="en" sz="1400">
                <a:solidFill>
                  <a:srgbClr val="0E2A47"/>
                </a:solidFill>
                <a:latin typeface="Open Sans"/>
                <a:ea typeface="Open Sans"/>
                <a:cs typeface="Open Sans"/>
                <a:sym typeface="Open Sans"/>
              </a:rPr>
              <a:t> correlated with</a:t>
            </a:r>
            <a:r>
              <a:rPr i="1" lang="en" sz="1400">
                <a:solidFill>
                  <a:srgbClr val="0E2A47"/>
                </a:solidFill>
                <a:latin typeface="Open Sans"/>
                <a:ea typeface="Open Sans"/>
                <a:cs typeface="Open Sans"/>
                <a:sym typeface="Open Sans"/>
              </a:rPr>
              <a:t> Survival to age 65, female</a:t>
            </a:r>
            <a:r>
              <a:rPr b="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 of cohort) and</a:t>
            </a:r>
            <a:r>
              <a:rPr i="1" lang="en" sz="1400">
                <a:solidFill>
                  <a:srgbClr val="0E2A47"/>
                </a:solidFill>
                <a:latin typeface="Open Sans"/>
                <a:ea typeface="Open Sans"/>
                <a:cs typeface="Open Sans"/>
                <a:sym typeface="Open Sans"/>
              </a:rPr>
              <a:t> Survival to age 65, male</a:t>
            </a:r>
            <a:r>
              <a:rPr lang="en" sz="1400">
                <a:solidFill>
                  <a:srgbClr val="0E2A47"/>
                </a:solidFill>
                <a:latin typeface="Open Sans"/>
                <a:ea typeface="Open Sans"/>
                <a:cs typeface="Open Sans"/>
                <a:sym typeface="Open Sans"/>
              </a:rPr>
              <a:t> (% of cohort)</a:t>
            </a:r>
            <a:endParaRPr/>
          </a:p>
        </p:txBody>
      </p:sp>
      <p:pic>
        <p:nvPicPr>
          <p:cNvPr id="3224" name="Google Shape;3224;p66"/>
          <p:cNvPicPr preferRelativeResize="0"/>
          <p:nvPr/>
        </p:nvPicPr>
        <p:blipFill rotWithShape="1">
          <a:blip r:embed="rId3">
            <a:alphaModFix/>
          </a:blip>
          <a:srcRect b="0" l="0" r="0" t="0"/>
          <a:stretch/>
        </p:blipFill>
        <p:spPr>
          <a:xfrm>
            <a:off x="1025350" y="1001950"/>
            <a:ext cx="7382899" cy="3843341"/>
          </a:xfrm>
          <a:prstGeom prst="rect">
            <a:avLst/>
          </a:prstGeom>
          <a:noFill/>
          <a:ln>
            <a:noFill/>
          </a:ln>
        </p:spPr>
      </p:pic>
      <p:sp>
        <p:nvSpPr>
          <p:cNvPr id="3225" name="Google Shape;3225;p66"/>
          <p:cNvSpPr txBox="1"/>
          <p:nvPr/>
        </p:nvSpPr>
        <p:spPr>
          <a:xfrm>
            <a:off x="5911700" y="3104150"/>
            <a:ext cx="1513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R-Squared: 0.08339</a:t>
            </a:r>
            <a:br>
              <a:rPr b="1" i="0" lang="en" sz="900" u="none" cap="none" strike="noStrike">
                <a:solidFill>
                  <a:srgbClr val="000000"/>
                </a:solidFill>
                <a:latin typeface="Open Sans"/>
                <a:ea typeface="Open Sans"/>
                <a:cs typeface="Open Sans"/>
                <a:sym typeface="Open Sans"/>
              </a:rPr>
            </a:br>
            <a:r>
              <a:rPr b="1" i="0" lang="en" sz="900" u="none" cap="none" strike="noStrike">
                <a:solidFill>
                  <a:srgbClr val="000000"/>
                </a:solidFill>
                <a:latin typeface="Open Sans"/>
                <a:ea typeface="Open Sans"/>
                <a:cs typeface="Open Sans"/>
                <a:sym typeface="Open Sans"/>
              </a:rPr>
              <a:t>P-Value: &lt;0.0001</a:t>
            </a:r>
            <a:endParaRPr b="1" i="0" sz="900" u="none" cap="none" strike="noStrike">
              <a:solidFill>
                <a:srgbClr val="000000"/>
              </a:solidFill>
              <a:latin typeface="Open Sans"/>
              <a:ea typeface="Open Sans"/>
              <a:cs typeface="Open Sans"/>
              <a:sym typeface="Open Sans"/>
            </a:endParaRPr>
          </a:p>
        </p:txBody>
      </p:sp>
      <p:sp>
        <p:nvSpPr>
          <p:cNvPr id="3226" name="Google Shape;3226;p66"/>
          <p:cNvSpPr txBox="1"/>
          <p:nvPr/>
        </p:nvSpPr>
        <p:spPr>
          <a:xfrm>
            <a:off x="4455375" y="1409025"/>
            <a:ext cx="3712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R-Squared: 0.0730622</a:t>
            </a:r>
            <a:br>
              <a:rPr b="1" i="0" lang="en" sz="900" u="none" cap="none" strike="noStrike">
                <a:solidFill>
                  <a:srgbClr val="000000"/>
                </a:solidFill>
                <a:latin typeface="Open Sans"/>
                <a:ea typeface="Open Sans"/>
                <a:cs typeface="Open Sans"/>
                <a:sym typeface="Open Sans"/>
              </a:rPr>
            </a:br>
            <a:r>
              <a:rPr b="1" i="0" lang="en" sz="900" u="none" cap="none" strike="noStrike">
                <a:solidFill>
                  <a:srgbClr val="000000"/>
                </a:solidFill>
                <a:latin typeface="Open Sans"/>
                <a:ea typeface="Open Sans"/>
                <a:cs typeface="Open Sans"/>
                <a:sym typeface="Open Sans"/>
              </a:rPr>
              <a:t>P-Value: &lt;0.0001</a:t>
            </a:r>
            <a:endParaRPr b="1" i="0" sz="9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0" name="Shape 3230"/>
        <p:cNvGrpSpPr/>
        <p:nvPr/>
      </p:nvGrpSpPr>
      <p:grpSpPr>
        <a:xfrm>
          <a:off x="0" y="0"/>
          <a:ext cx="0" cy="0"/>
          <a:chOff x="0" y="0"/>
          <a:chExt cx="0" cy="0"/>
        </a:xfrm>
      </p:grpSpPr>
      <p:sp>
        <p:nvSpPr>
          <p:cNvPr id="3231" name="Google Shape;3231;p67"/>
          <p:cNvSpPr txBox="1"/>
          <p:nvPr>
            <p:ph type="ctrTitle"/>
          </p:nvPr>
        </p:nvSpPr>
        <p:spPr>
          <a:xfrm>
            <a:off x="494721" y="0"/>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ANALYSIS 2A: </a:t>
            </a:r>
            <a:r>
              <a:rPr i="1" lang="en" sz="1400">
                <a:solidFill>
                  <a:srgbClr val="0E2A47"/>
                </a:solidFill>
                <a:latin typeface="Open Sans"/>
                <a:ea typeface="Open Sans"/>
                <a:cs typeface="Open Sans"/>
                <a:sym typeface="Open Sans"/>
              </a:rPr>
              <a:t>Gross savings </a:t>
            </a:r>
            <a:r>
              <a:rPr lang="en" sz="1400">
                <a:solidFill>
                  <a:srgbClr val="0E2A47"/>
                </a:solidFill>
                <a:latin typeface="Open Sans"/>
                <a:ea typeface="Open Sans"/>
                <a:cs typeface="Open Sans"/>
                <a:sym typeface="Open Sans"/>
              </a:rPr>
              <a:t>(% of GDP)</a:t>
            </a:r>
            <a:r>
              <a:rPr b="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is</a:t>
            </a:r>
            <a:r>
              <a:rPr b="1" lang="en" sz="1400">
                <a:solidFill>
                  <a:srgbClr val="0E2A47"/>
                </a:solidFill>
                <a:latin typeface="Open Sans"/>
                <a:ea typeface="Open Sans"/>
                <a:cs typeface="Open Sans"/>
                <a:sym typeface="Open Sans"/>
              </a:rPr>
              <a:t> positively</a:t>
            </a:r>
            <a:r>
              <a:rPr lang="en" sz="1400">
                <a:solidFill>
                  <a:srgbClr val="0E2A47"/>
                </a:solidFill>
                <a:latin typeface="Open Sans"/>
                <a:ea typeface="Open Sans"/>
                <a:cs typeface="Open Sans"/>
                <a:sym typeface="Open Sans"/>
              </a:rPr>
              <a:t> correlated with</a:t>
            </a:r>
            <a:r>
              <a:rPr i="1" lang="en" sz="1400">
                <a:solidFill>
                  <a:srgbClr val="0E2A47"/>
                </a:solidFill>
                <a:latin typeface="Open Sans"/>
                <a:ea typeface="Open Sans"/>
                <a:cs typeface="Open Sans"/>
                <a:sym typeface="Open Sans"/>
              </a:rPr>
              <a:t> Survival to age 65, female</a:t>
            </a:r>
            <a:r>
              <a:rPr b="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 of cohort) and</a:t>
            </a:r>
            <a:r>
              <a:rPr i="1" lang="en" sz="1400">
                <a:solidFill>
                  <a:srgbClr val="0E2A47"/>
                </a:solidFill>
                <a:latin typeface="Open Sans"/>
                <a:ea typeface="Open Sans"/>
                <a:cs typeface="Open Sans"/>
                <a:sym typeface="Open Sans"/>
              </a:rPr>
              <a:t> Survival to age 65, male</a:t>
            </a:r>
            <a:r>
              <a:rPr lang="en" sz="1400">
                <a:solidFill>
                  <a:srgbClr val="0E2A47"/>
                </a:solidFill>
                <a:latin typeface="Open Sans"/>
                <a:ea typeface="Open Sans"/>
                <a:cs typeface="Open Sans"/>
                <a:sym typeface="Open Sans"/>
              </a:rPr>
              <a:t> (% of cohort)</a:t>
            </a:r>
            <a:endParaRPr b="1" sz="1400">
              <a:latin typeface="Open Sans"/>
              <a:ea typeface="Open Sans"/>
              <a:cs typeface="Open Sans"/>
              <a:sym typeface="Open Sans"/>
            </a:endParaRPr>
          </a:p>
        </p:txBody>
      </p:sp>
      <p:pic>
        <p:nvPicPr>
          <p:cNvPr id="3232" name="Google Shape;3232;p67"/>
          <p:cNvPicPr preferRelativeResize="0"/>
          <p:nvPr/>
        </p:nvPicPr>
        <p:blipFill rotWithShape="1">
          <a:blip r:embed="rId3">
            <a:alphaModFix/>
          </a:blip>
          <a:srcRect b="0" l="0" r="0" t="0"/>
          <a:stretch/>
        </p:blipFill>
        <p:spPr>
          <a:xfrm>
            <a:off x="185175" y="641275"/>
            <a:ext cx="8667549" cy="4260900"/>
          </a:xfrm>
          <a:prstGeom prst="rect">
            <a:avLst/>
          </a:prstGeom>
          <a:noFill/>
          <a:ln>
            <a:noFill/>
          </a:ln>
        </p:spPr>
      </p:pic>
      <p:sp>
        <p:nvSpPr>
          <p:cNvPr id="3233" name="Google Shape;3233;p67"/>
          <p:cNvSpPr txBox="1"/>
          <p:nvPr/>
        </p:nvSpPr>
        <p:spPr>
          <a:xfrm>
            <a:off x="0" y="0"/>
            <a:ext cx="3000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7000"/>
              </a:lnSpc>
              <a:spcBef>
                <a:spcPts val="1200"/>
              </a:spcBef>
              <a:spcAft>
                <a:spcPts val="120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234" name="Google Shape;3234;p67"/>
          <p:cNvSpPr txBox="1"/>
          <p:nvPr/>
        </p:nvSpPr>
        <p:spPr>
          <a:xfrm>
            <a:off x="10754825" y="2051600"/>
            <a:ext cx="150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235" name="Google Shape;3235;p67"/>
          <p:cNvSpPr txBox="1"/>
          <p:nvPr/>
        </p:nvSpPr>
        <p:spPr>
          <a:xfrm>
            <a:off x="7497300" y="1725875"/>
            <a:ext cx="121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236" name="Google Shape;3236;p67"/>
          <p:cNvSpPr txBox="1"/>
          <p:nvPr/>
        </p:nvSpPr>
        <p:spPr>
          <a:xfrm>
            <a:off x="7497300" y="1787125"/>
            <a:ext cx="129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237" name="Google Shape;3237;p67"/>
          <p:cNvSpPr txBox="1"/>
          <p:nvPr/>
        </p:nvSpPr>
        <p:spPr>
          <a:xfrm>
            <a:off x="7438300" y="1978275"/>
            <a:ext cx="1380000" cy="158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sng" cap="none" strike="noStrike">
                <a:solidFill>
                  <a:srgbClr val="000000"/>
                </a:solidFill>
                <a:latin typeface="Open Sans"/>
                <a:ea typeface="Open Sans"/>
                <a:cs typeface="Open Sans"/>
                <a:sym typeface="Open Sans"/>
              </a:rPr>
              <a:t>Female 65 (% of cohort</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Africa P=0.0001</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Asia    P=0.938561</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Europe P=0.0094283</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North America P=0.780457</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South America P=0.0173121</a:t>
            </a:r>
            <a:endParaRPr b="0" i="0" sz="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1" i="0" lang="en" sz="700" u="sng" cap="none" strike="noStrike">
                <a:solidFill>
                  <a:srgbClr val="000000"/>
                </a:solidFill>
                <a:latin typeface="Open Sans"/>
                <a:ea typeface="Open Sans"/>
                <a:cs typeface="Open Sans"/>
                <a:sym typeface="Open Sans"/>
              </a:rPr>
              <a:t>Male 65 (% of cohort)</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Africa P=0.001</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Asia    P=0.141684</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Europe P=0.0014364</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North America P=0.0534924</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South America P=0.001</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68"/>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t/>
            </a:r>
            <a:endParaRPr b="1" u="sng">
              <a:solidFill>
                <a:srgbClr val="1155CC"/>
              </a:solidFill>
            </a:endParaRPr>
          </a:p>
        </p:txBody>
      </p:sp>
      <p:sp>
        <p:nvSpPr>
          <p:cNvPr id="3243" name="Google Shape;3243;p68"/>
          <p:cNvSpPr txBox="1"/>
          <p:nvPr>
            <p:ph type="ctrTitle"/>
          </p:nvPr>
        </p:nvSpPr>
        <p:spPr>
          <a:xfrm>
            <a:off x="735746" y="168300"/>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ANALYSIS 2B: </a:t>
            </a:r>
            <a:r>
              <a:rPr i="1" lang="en" sz="1400">
                <a:solidFill>
                  <a:srgbClr val="0E2A47"/>
                </a:solidFill>
                <a:latin typeface="Open Sans"/>
                <a:ea typeface="Open Sans"/>
                <a:cs typeface="Open Sans"/>
                <a:sym typeface="Open Sans"/>
              </a:rPr>
              <a:t>Gross savings </a:t>
            </a:r>
            <a:r>
              <a:rPr lang="en" sz="1400">
                <a:solidFill>
                  <a:srgbClr val="0E2A47"/>
                </a:solidFill>
                <a:latin typeface="Open Sans"/>
                <a:ea typeface="Open Sans"/>
                <a:cs typeface="Open Sans"/>
                <a:sym typeface="Open Sans"/>
              </a:rPr>
              <a:t>(% of GDP)</a:t>
            </a:r>
            <a:r>
              <a:rPr b="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is </a:t>
            </a:r>
            <a:r>
              <a:rPr b="1" lang="en" sz="1400">
                <a:solidFill>
                  <a:srgbClr val="0E2A47"/>
                </a:solidFill>
                <a:latin typeface="Open Sans"/>
                <a:ea typeface="Open Sans"/>
                <a:cs typeface="Open Sans"/>
                <a:sym typeface="Open Sans"/>
              </a:rPr>
              <a:t>negatively</a:t>
            </a:r>
            <a:r>
              <a:rPr lang="en" sz="1400">
                <a:solidFill>
                  <a:srgbClr val="0E2A47"/>
                </a:solidFill>
                <a:latin typeface="Open Sans"/>
                <a:ea typeface="Open Sans"/>
                <a:cs typeface="Open Sans"/>
                <a:sym typeface="Open Sans"/>
              </a:rPr>
              <a:t> correlated with</a:t>
            </a:r>
            <a:r>
              <a:rPr i="1" lang="en" sz="1400">
                <a:solidFill>
                  <a:srgbClr val="0E2A47"/>
                </a:solidFill>
                <a:latin typeface="Open Sans"/>
                <a:ea typeface="Open Sans"/>
                <a:cs typeface="Open Sans"/>
                <a:sym typeface="Open Sans"/>
              </a:rPr>
              <a:t> Prevalence of anemia among children </a:t>
            </a:r>
            <a:r>
              <a:rPr lang="en" sz="1400">
                <a:solidFill>
                  <a:srgbClr val="0E2A47"/>
                </a:solidFill>
                <a:latin typeface="Open Sans"/>
                <a:ea typeface="Open Sans"/>
                <a:cs typeface="Open Sans"/>
                <a:sym typeface="Open Sans"/>
              </a:rPr>
              <a:t>(% of children under 5)</a:t>
            </a:r>
            <a:r>
              <a:rPr i="1" lang="en" sz="1400">
                <a:solidFill>
                  <a:srgbClr val="0E2A47"/>
                </a:solidFill>
                <a:latin typeface="Open Sans"/>
                <a:ea typeface="Open Sans"/>
                <a:cs typeface="Open Sans"/>
                <a:sym typeface="Open Sans"/>
              </a:rPr>
              <a:t> and Prevalence of undernourishment (% of population)</a:t>
            </a:r>
            <a:endParaRPr/>
          </a:p>
        </p:txBody>
      </p:sp>
      <p:pic>
        <p:nvPicPr>
          <p:cNvPr id="3244" name="Google Shape;3244;p68"/>
          <p:cNvPicPr preferRelativeResize="0"/>
          <p:nvPr/>
        </p:nvPicPr>
        <p:blipFill rotWithShape="1">
          <a:blip r:embed="rId3">
            <a:alphaModFix/>
          </a:blip>
          <a:srcRect b="0" l="0" r="0" t="0"/>
          <a:stretch/>
        </p:blipFill>
        <p:spPr>
          <a:xfrm>
            <a:off x="455150" y="844050"/>
            <a:ext cx="8053299" cy="4239600"/>
          </a:xfrm>
          <a:prstGeom prst="rect">
            <a:avLst/>
          </a:prstGeom>
          <a:noFill/>
          <a:ln>
            <a:noFill/>
          </a:ln>
        </p:spPr>
      </p:pic>
      <p:sp>
        <p:nvSpPr>
          <p:cNvPr id="3245" name="Google Shape;3245;p68"/>
          <p:cNvSpPr txBox="1"/>
          <p:nvPr/>
        </p:nvSpPr>
        <p:spPr>
          <a:xfrm>
            <a:off x="5994150" y="2409350"/>
            <a:ext cx="218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246" name="Google Shape;3246;p68"/>
          <p:cNvSpPr txBox="1"/>
          <p:nvPr/>
        </p:nvSpPr>
        <p:spPr>
          <a:xfrm>
            <a:off x="6251225" y="1327438"/>
            <a:ext cx="1833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R-Squared: 0.0174961</a:t>
            </a:r>
            <a:br>
              <a:rPr b="1" i="0" lang="en" sz="900" u="none" cap="none" strike="noStrike">
                <a:solidFill>
                  <a:srgbClr val="000000"/>
                </a:solidFill>
                <a:latin typeface="Open Sans"/>
                <a:ea typeface="Open Sans"/>
                <a:cs typeface="Open Sans"/>
                <a:sym typeface="Open Sans"/>
              </a:rPr>
            </a:br>
            <a:r>
              <a:rPr b="1" i="0" lang="en" sz="900" u="none" cap="none" strike="noStrike">
                <a:solidFill>
                  <a:srgbClr val="000000"/>
                </a:solidFill>
                <a:latin typeface="Open Sans"/>
                <a:ea typeface="Open Sans"/>
                <a:cs typeface="Open Sans"/>
                <a:sym typeface="Open Sans"/>
              </a:rPr>
              <a:t>P-Value: 0.0132628</a:t>
            </a:r>
            <a:endParaRPr b="1" i="0" sz="900" u="none" cap="none" strike="noStrike">
              <a:solidFill>
                <a:srgbClr val="000000"/>
              </a:solidFill>
              <a:latin typeface="Open Sans"/>
              <a:ea typeface="Open Sans"/>
              <a:cs typeface="Open Sans"/>
              <a:sym typeface="Open Sans"/>
            </a:endParaRPr>
          </a:p>
        </p:txBody>
      </p:sp>
      <p:sp>
        <p:nvSpPr>
          <p:cNvPr id="3247" name="Google Shape;3247;p68"/>
          <p:cNvSpPr txBox="1"/>
          <p:nvPr/>
        </p:nvSpPr>
        <p:spPr>
          <a:xfrm>
            <a:off x="6251225" y="3336150"/>
            <a:ext cx="1490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R-Squared: 0.0081268</a:t>
            </a:r>
            <a:br>
              <a:rPr b="1" i="0" lang="en" sz="900" u="none" cap="none" strike="noStrike">
                <a:solidFill>
                  <a:srgbClr val="000000"/>
                </a:solidFill>
                <a:latin typeface="Open Sans"/>
                <a:ea typeface="Open Sans"/>
                <a:cs typeface="Open Sans"/>
                <a:sym typeface="Open Sans"/>
              </a:rPr>
            </a:br>
            <a:r>
              <a:rPr b="1" i="0" lang="en" sz="900" u="none" cap="none" strike="noStrike">
                <a:solidFill>
                  <a:srgbClr val="000000"/>
                </a:solidFill>
                <a:latin typeface="Open Sans"/>
                <a:ea typeface="Open Sans"/>
                <a:cs typeface="Open Sans"/>
                <a:sym typeface="Open Sans"/>
              </a:rPr>
              <a:t>P-Value: 0.0921958</a:t>
            </a:r>
            <a:endParaRPr b="1" i="0" sz="9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1" name="Shape 3251"/>
        <p:cNvGrpSpPr/>
        <p:nvPr/>
      </p:nvGrpSpPr>
      <p:grpSpPr>
        <a:xfrm>
          <a:off x="0" y="0"/>
          <a:ext cx="0" cy="0"/>
          <a:chOff x="0" y="0"/>
          <a:chExt cx="0" cy="0"/>
        </a:xfrm>
      </p:grpSpPr>
      <p:sp>
        <p:nvSpPr>
          <p:cNvPr id="3252" name="Google Shape;3252;p69"/>
          <p:cNvSpPr txBox="1"/>
          <p:nvPr>
            <p:ph idx="1" type="body"/>
          </p:nvPr>
        </p:nvSpPr>
        <p:spPr>
          <a:xfrm>
            <a:off x="797475" y="1107525"/>
            <a:ext cx="7704000" cy="374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t/>
            </a:r>
            <a:endParaRPr b="1" u="sng">
              <a:solidFill>
                <a:srgbClr val="3C78D8"/>
              </a:solidFill>
            </a:endParaRPr>
          </a:p>
        </p:txBody>
      </p:sp>
      <p:sp>
        <p:nvSpPr>
          <p:cNvPr id="3253" name="Google Shape;3253;p69"/>
          <p:cNvSpPr txBox="1"/>
          <p:nvPr>
            <p:ph type="ctrTitle"/>
          </p:nvPr>
        </p:nvSpPr>
        <p:spPr>
          <a:xfrm>
            <a:off x="735746" y="168300"/>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A</a:t>
            </a:r>
            <a:r>
              <a:rPr b="1" lang="en" sz="1300">
                <a:latin typeface="Open Sans"/>
                <a:ea typeface="Open Sans"/>
                <a:cs typeface="Open Sans"/>
                <a:sym typeface="Open Sans"/>
              </a:rPr>
              <a:t>NALYSIS 2B: </a:t>
            </a:r>
            <a:r>
              <a:rPr i="1" lang="en" sz="1300">
                <a:solidFill>
                  <a:srgbClr val="0E2A47"/>
                </a:solidFill>
                <a:latin typeface="Open Sans"/>
                <a:ea typeface="Open Sans"/>
                <a:cs typeface="Open Sans"/>
                <a:sym typeface="Open Sans"/>
              </a:rPr>
              <a:t>Gross savings </a:t>
            </a:r>
            <a:r>
              <a:rPr lang="en" sz="1300">
                <a:solidFill>
                  <a:srgbClr val="0E2A47"/>
                </a:solidFill>
                <a:latin typeface="Open Sans"/>
                <a:ea typeface="Open Sans"/>
                <a:cs typeface="Open Sans"/>
                <a:sym typeface="Open Sans"/>
              </a:rPr>
              <a:t>(% of GDP)</a:t>
            </a:r>
            <a:r>
              <a:rPr b="1" lang="en" sz="1300">
                <a:solidFill>
                  <a:srgbClr val="0E2A47"/>
                </a:solidFill>
                <a:latin typeface="Open Sans"/>
                <a:ea typeface="Open Sans"/>
                <a:cs typeface="Open Sans"/>
                <a:sym typeface="Open Sans"/>
              </a:rPr>
              <a:t> </a:t>
            </a:r>
            <a:r>
              <a:rPr lang="en" sz="1300">
                <a:solidFill>
                  <a:srgbClr val="0E2A47"/>
                </a:solidFill>
                <a:latin typeface="Open Sans"/>
                <a:ea typeface="Open Sans"/>
                <a:cs typeface="Open Sans"/>
                <a:sym typeface="Open Sans"/>
              </a:rPr>
              <a:t>is </a:t>
            </a:r>
            <a:r>
              <a:rPr b="1" lang="en" sz="1300">
                <a:solidFill>
                  <a:srgbClr val="0E2A47"/>
                </a:solidFill>
                <a:latin typeface="Open Sans"/>
                <a:ea typeface="Open Sans"/>
                <a:cs typeface="Open Sans"/>
                <a:sym typeface="Open Sans"/>
              </a:rPr>
              <a:t>negatively</a:t>
            </a:r>
            <a:r>
              <a:rPr lang="en" sz="1300">
                <a:solidFill>
                  <a:srgbClr val="0E2A47"/>
                </a:solidFill>
                <a:latin typeface="Open Sans"/>
                <a:ea typeface="Open Sans"/>
                <a:cs typeface="Open Sans"/>
                <a:sym typeface="Open Sans"/>
              </a:rPr>
              <a:t> correlated with</a:t>
            </a:r>
            <a:r>
              <a:rPr i="1" lang="en" sz="1300">
                <a:solidFill>
                  <a:srgbClr val="0E2A47"/>
                </a:solidFill>
                <a:latin typeface="Open Sans"/>
                <a:ea typeface="Open Sans"/>
                <a:cs typeface="Open Sans"/>
                <a:sym typeface="Open Sans"/>
              </a:rPr>
              <a:t> Prevalence of anemia among children </a:t>
            </a:r>
            <a:r>
              <a:rPr lang="en" sz="1300">
                <a:solidFill>
                  <a:srgbClr val="0E2A47"/>
                </a:solidFill>
                <a:latin typeface="Open Sans"/>
                <a:ea typeface="Open Sans"/>
                <a:cs typeface="Open Sans"/>
                <a:sym typeface="Open Sans"/>
              </a:rPr>
              <a:t>(% of children under 5)</a:t>
            </a:r>
            <a:r>
              <a:rPr i="1" lang="en" sz="1300">
                <a:solidFill>
                  <a:srgbClr val="0E2A47"/>
                </a:solidFill>
                <a:latin typeface="Open Sans"/>
                <a:ea typeface="Open Sans"/>
                <a:cs typeface="Open Sans"/>
                <a:sym typeface="Open Sans"/>
              </a:rPr>
              <a:t> and Prevalence of undernourishment (% of population)</a:t>
            </a:r>
            <a:endParaRPr sz="2900"/>
          </a:p>
        </p:txBody>
      </p:sp>
      <p:pic>
        <p:nvPicPr>
          <p:cNvPr id="3254" name="Google Shape;3254;p69"/>
          <p:cNvPicPr preferRelativeResize="0"/>
          <p:nvPr/>
        </p:nvPicPr>
        <p:blipFill rotWithShape="1">
          <a:blip r:embed="rId3">
            <a:alphaModFix/>
          </a:blip>
          <a:srcRect b="0" l="0" r="0" t="0"/>
          <a:stretch/>
        </p:blipFill>
        <p:spPr>
          <a:xfrm>
            <a:off x="191025" y="1006300"/>
            <a:ext cx="8846851" cy="3950675"/>
          </a:xfrm>
          <a:prstGeom prst="rect">
            <a:avLst/>
          </a:prstGeom>
          <a:noFill/>
          <a:ln>
            <a:noFill/>
          </a:ln>
        </p:spPr>
      </p:pic>
      <p:sp>
        <p:nvSpPr>
          <p:cNvPr id="3255" name="Google Shape;3255;p69"/>
          <p:cNvSpPr txBox="1"/>
          <p:nvPr/>
        </p:nvSpPr>
        <p:spPr>
          <a:xfrm>
            <a:off x="7649300" y="2216100"/>
            <a:ext cx="1450800" cy="158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sng" cap="none" strike="noStrike">
                <a:solidFill>
                  <a:srgbClr val="000000"/>
                </a:solidFill>
                <a:latin typeface="Open Sans"/>
                <a:ea typeface="Open Sans"/>
                <a:cs typeface="Open Sans"/>
                <a:sym typeface="Open Sans"/>
              </a:rPr>
              <a:t>Anemia</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Africa P=0.0001659</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Asia    P=0.872648</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Europe P=0.0052903</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North America P=0.0426518</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South America P=0.0229363</a:t>
            </a:r>
            <a:endParaRPr b="0" i="0" sz="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1" i="0" lang="en" sz="700" u="sng" cap="none" strike="noStrike">
                <a:solidFill>
                  <a:srgbClr val="000000"/>
                </a:solidFill>
                <a:latin typeface="Open Sans"/>
                <a:ea typeface="Open Sans"/>
                <a:cs typeface="Open Sans"/>
                <a:sym typeface="Open Sans"/>
              </a:rPr>
              <a:t>Undernourishment</a:t>
            </a:r>
            <a:r>
              <a:rPr b="0" i="0" lang="en" sz="700" u="none" cap="none" strike="noStrike">
                <a:solidFill>
                  <a:srgbClr val="000000"/>
                </a:solidFill>
                <a:latin typeface="Open Sans"/>
                <a:ea typeface="Open Sans"/>
                <a:cs typeface="Open Sans"/>
                <a:sym typeface="Open Sans"/>
              </a:rPr>
              <a:t> </a:t>
            </a:r>
            <a:endParaRPr b="0" i="0" sz="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Open Sans"/>
                <a:ea typeface="Open Sans"/>
                <a:cs typeface="Open Sans"/>
                <a:sym typeface="Open Sans"/>
              </a:rPr>
              <a:t>Africa P=0.0001796</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Asia P=0.482828</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Europe P=</a:t>
            </a:r>
            <a:r>
              <a:rPr b="1" i="0" lang="en" sz="700" u="none" cap="none" strike="noStrike">
                <a:solidFill>
                  <a:srgbClr val="000000"/>
                </a:solidFill>
                <a:latin typeface="Open Sans"/>
                <a:ea typeface="Open Sans"/>
                <a:cs typeface="Open Sans"/>
                <a:sym typeface="Open Sans"/>
              </a:rPr>
              <a:t>N/A</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North America P=0.0426518</a:t>
            </a:r>
            <a:br>
              <a:rPr b="0" i="0" lang="en" sz="700" u="none" cap="none" strike="noStrike">
                <a:solidFill>
                  <a:srgbClr val="000000"/>
                </a:solidFill>
                <a:latin typeface="Open Sans"/>
                <a:ea typeface="Open Sans"/>
                <a:cs typeface="Open Sans"/>
                <a:sym typeface="Open Sans"/>
              </a:rPr>
            </a:br>
            <a:r>
              <a:rPr b="0" i="0" lang="en" sz="700" u="none" cap="none" strike="noStrike">
                <a:solidFill>
                  <a:srgbClr val="000000"/>
                </a:solidFill>
                <a:latin typeface="Open Sans"/>
                <a:ea typeface="Open Sans"/>
                <a:cs typeface="Open Sans"/>
                <a:sym typeface="Open Sans"/>
              </a:rPr>
              <a:t>South America  P=0.0522002</a:t>
            </a:r>
            <a:endParaRPr b="0" i="0" sz="7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9" name="Shape 3259"/>
        <p:cNvGrpSpPr/>
        <p:nvPr/>
      </p:nvGrpSpPr>
      <p:grpSpPr>
        <a:xfrm>
          <a:off x="0" y="0"/>
          <a:ext cx="0" cy="0"/>
          <a:chOff x="0" y="0"/>
          <a:chExt cx="0" cy="0"/>
        </a:xfrm>
      </p:grpSpPr>
      <p:sp>
        <p:nvSpPr>
          <p:cNvPr id="3260" name="Google Shape;3260;p70"/>
          <p:cNvSpPr txBox="1"/>
          <p:nvPr>
            <p:ph idx="1" type="body"/>
          </p:nvPr>
        </p:nvSpPr>
        <p:spPr>
          <a:xfrm>
            <a:off x="705150" y="1127750"/>
            <a:ext cx="8045100" cy="3907200"/>
          </a:xfrm>
          <a:prstGeom prst="rect">
            <a:avLst/>
          </a:prstGeom>
          <a:noFill/>
          <a:ln>
            <a:noFill/>
          </a:ln>
        </p:spPr>
        <p:txBody>
          <a:bodyPr anchorCtr="0" anchor="t" bIns="91425" lIns="91425" spcFirstLastPara="1" rIns="91425" wrap="square" tIns="91425">
            <a:noAutofit/>
          </a:bodyPr>
          <a:lstStyle/>
          <a:p>
            <a:pPr indent="-307975" lvl="0" marL="457200" rtl="0" algn="l">
              <a:lnSpc>
                <a:spcPct val="100000"/>
              </a:lnSpc>
              <a:spcBef>
                <a:spcPts val="0"/>
              </a:spcBef>
              <a:spcAft>
                <a:spcPts val="0"/>
              </a:spcAft>
              <a:buClr>
                <a:schemeClr val="lt2"/>
              </a:buClr>
              <a:buSzPts val="1250"/>
              <a:buChar char="●"/>
            </a:pPr>
            <a:r>
              <a:rPr b="1" lang="en" sz="1150" u="sng">
                <a:solidFill>
                  <a:schemeClr val="dk1"/>
                </a:solidFill>
              </a:rPr>
              <a:t>Line Chart:</a:t>
            </a:r>
            <a:br>
              <a:rPr b="1" lang="en" sz="1150" u="sng">
                <a:solidFill>
                  <a:schemeClr val="dk1"/>
                </a:solidFill>
              </a:rPr>
            </a:br>
            <a:endParaRPr b="1" sz="1150" u="sng">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The trend line with a p&lt;0.0001 shows there is a significantly positive relationship between Gross savings and Survival to age 65, female.</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The trend line with a p&lt;0.0001 shows there is a significantly positive relationship between Gross savings and Survival to age 65, male.</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The trend line with a p=0.013 shows there is a significantly negative relationship between Gross savings and Prevalence of anemia among children.</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The trend line with a p=0.092 shows there is a significantly negative relationship between Gross savings and Prevalence of undernourishment.</a:t>
            </a:r>
            <a:endParaRPr sz="1150">
              <a:solidFill>
                <a:schemeClr val="dk1"/>
              </a:solidFill>
            </a:endParaRPr>
          </a:p>
          <a:p>
            <a:pPr indent="-301625" lvl="0" marL="457200" rtl="0" algn="l">
              <a:lnSpc>
                <a:spcPct val="115000"/>
              </a:lnSpc>
              <a:spcBef>
                <a:spcPts val="0"/>
              </a:spcBef>
              <a:spcAft>
                <a:spcPts val="0"/>
              </a:spcAft>
              <a:buClr>
                <a:schemeClr val="lt2"/>
              </a:buClr>
              <a:buSzPts val="1150"/>
              <a:buChar char="●"/>
            </a:pPr>
            <a:r>
              <a:rPr b="1" lang="en" sz="1150" u="sng">
                <a:solidFill>
                  <a:schemeClr val="dk1"/>
                </a:solidFill>
              </a:rPr>
              <a:t>Scatter plot: </a:t>
            </a:r>
            <a:endParaRPr b="1" sz="1150" u="sng">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The trend lines with a low p-value show there is a significantly positive relationship between Gross savings and Survival to age 65, female in Africa, Europe and South America.</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The trend lines with a  low p-value show there is a significantly positive relationship between Gross savings and Survival to age 65, male in 4 other continents except Asia.</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The trend lines with a low p-value show there is a significantly negative relationship between Gross savings and Prevalence of anemia among children in Africa and Europe.</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The trend line with a p=0.00018 shows there is a significantly negative relationship between Gross savings and Prevalence of undernourishment only in Africa.</a:t>
            </a:r>
            <a:endParaRPr sz="1150">
              <a:solidFill>
                <a:schemeClr val="dk1"/>
              </a:solidFill>
            </a:endParaRPr>
          </a:p>
          <a:p>
            <a:pPr indent="0" lvl="0" marL="914400" rtl="0" algn="l">
              <a:lnSpc>
                <a:spcPct val="115000"/>
              </a:lnSpc>
              <a:spcBef>
                <a:spcPts val="1600"/>
              </a:spcBef>
              <a:spcAft>
                <a:spcPts val="1600"/>
              </a:spcAft>
              <a:buSzPts val="1400"/>
              <a:buNone/>
            </a:pPr>
            <a:r>
              <a:t/>
            </a:r>
            <a:endParaRPr>
              <a:solidFill>
                <a:schemeClr val="dk1"/>
              </a:solidFill>
            </a:endParaRPr>
          </a:p>
        </p:txBody>
      </p:sp>
      <p:sp>
        <p:nvSpPr>
          <p:cNvPr id="3261" name="Google Shape;3261;p70"/>
          <p:cNvSpPr txBox="1"/>
          <p:nvPr>
            <p:ph type="ctrTitle"/>
          </p:nvPr>
        </p:nvSpPr>
        <p:spPr>
          <a:xfrm>
            <a:off x="736650" y="123950"/>
            <a:ext cx="7672500" cy="1003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b="1" lang="en" sz="1400">
                <a:latin typeface="Open Sans"/>
                <a:ea typeface="Open Sans"/>
                <a:cs typeface="Open Sans"/>
                <a:sym typeface="Open Sans"/>
              </a:rPr>
              <a:t>RESULTS H2A: </a:t>
            </a:r>
            <a:r>
              <a:rPr i="1" lang="en" sz="1300">
                <a:solidFill>
                  <a:srgbClr val="0E2A47"/>
                </a:solidFill>
                <a:latin typeface="Open Sans"/>
                <a:ea typeface="Open Sans"/>
                <a:cs typeface="Open Sans"/>
                <a:sym typeface="Open Sans"/>
              </a:rPr>
              <a:t>Gross savings </a:t>
            </a:r>
            <a:r>
              <a:rPr lang="en" sz="1300">
                <a:solidFill>
                  <a:srgbClr val="0E2A47"/>
                </a:solidFill>
                <a:latin typeface="Open Sans"/>
                <a:ea typeface="Open Sans"/>
                <a:cs typeface="Open Sans"/>
                <a:sym typeface="Open Sans"/>
              </a:rPr>
              <a:t>(% of GDP)</a:t>
            </a:r>
            <a:r>
              <a:rPr b="1" lang="en" sz="1300">
                <a:solidFill>
                  <a:srgbClr val="0E2A47"/>
                </a:solidFill>
                <a:latin typeface="Open Sans"/>
                <a:ea typeface="Open Sans"/>
                <a:cs typeface="Open Sans"/>
                <a:sym typeface="Open Sans"/>
              </a:rPr>
              <a:t> </a:t>
            </a:r>
            <a:r>
              <a:rPr lang="en" sz="1300">
                <a:solidFill>
                  <a:srgbClr val="0E2A47"/>
                </a:solidFill>
                <a:latin typeface="Open Sans"/>
                <a:ea typeface="Open Sans"/>
                <a:cs typeface="Open Sans"/>
                <a:sym typeface="Open Sans"/>
              </a:rPr>
              <a:t>is</a:t>
            </a:r>
            <a:r>
              <a:rPr b="1" lang="en" sz="1300">
                <a:solidFill>
                  <a:srgbClr val="0E2A47"/>
                </a:solidFill>
                <a:latin typeface="Open Sans"/>
                <a:ea typeface="Open Sans"/>
                <a:cs typeface="Open Sans"/>
                <a:sym typeface="Open Sans"/>
              </a:rPr>
              <a:t> positively</a:t>
            </a:r>
            <a:r>
              <a:rPr lang="en" sz="1300">
                <a:solidFill>
                  <a:srgbClr val="0E2A47"/>
                </a:solidFill>
                <a:latin typeface="Open Sans"/>
                <a:ea typeface="Open Sans"/>
                <a:cs typeface="Open Sans"/>
                <a:sym typeface="Open Sans"/>
              </a:rPr>
              <a:t> correlated with</a:t>
            </a:r>
            <a:r>
              <a:rPr i="1" lang="en" sz="1300">
                <a:solidFill>
                  <a:srgbClr val="0E2A47"/>
                </a:solidFill>
                <a:latin typeface="Open Sans"/>
                <a:ea typeface="Open Sans"/>
                <a:cs typeface="Open Sans"/>
                <a:sym typeface="Open Sans"/>
              </a:rPr>
              <a:t> Survival to age 65, female</a:t>
            </a:r>
            <a:r>
              <a:rPr b="1" lang="en" sz="1300">
                <a:solidFill>
                  <a:srgbClr val="0E2A47"/>
                </a:solidFill>
                <a:latin typeface="Open Sans"/>
                <a:ea typeface="Open Sans"/>
                <a:cs typeface="Open Sans"/>
                <a:sym typeface="Open Sans"/>
              </a:rPr>
              <a:t> </a:t>
            </a:r>
            <a:r>
              <a:rPr lang="en" sz="1300">
                <a:solidFill>
                  <a:srgbClr val="0E2A47"/>
                </a:solidFill>
                <a:latin typeface="Open Sans"/>
                <a:ea typeface="Open Sans"/>
                <a:cs typeface="Open Sans"/>
                <a:sym typeface="Open Sans"/>
              </a:rPr>
              <a:t>(% of cohort) and</a:t>
            </a:r>
            <a:r>
              <a:rPr i="1" lang="en" sz="1300">
                <a:solidFill>
                  <a:srgbClr val="0E2A47"/>
                </a:solidFill>
                <a:latin typeface="Open Sans"/>
                <a:ea typeface="Open Sans"/>
                <a:cs typeface="Open Sans"/>
                <a:sym typeface="Open Sans"/>
              </a:rPr>
              <a:t> Survival to age 65, male</a:t>
            </a:r>
            <a:r>
              <a:rPr lang="en" sz="1300">
                <a:solidFill>
                  <a:srgbClr val="0E2A47"/>
                </a:solidFill>
                <a:latin typeface="Open Sans"/>
                <a:ea typeface="Open Sans"/>
                <a:cs typeface="Open Sans"/>
                <a:sym typeface="Open Sans"/>
              </a:rPr>
              <a:t> (% of cohort).</a:t>
            </a:r>
            <a:endParaRPr sz="1300">
              <a:solidFill>
                <a:srgbClr val="0E2A47"/>
              </a:solidFill>
              <a:latin typeface="Open Sans"/>
              <a:ea typeface="Open Sans"/>
              <a:cs typeface="Open Sans"/>
              <a:sym typeface="Open Sans"/>
            </a:endParaRPr>
          </a:p>
          <a:p>
            <a:pPr indent="0" lvl="0" marL="0" rtl="0" algn="l">
              <a:lnSpc>
                <a:spcPct val="100000"/>
              </a:lnSpc>
              <a:spcBef>
                <a:spcPts val="0"/>
              </a:spcBef>
              <a:spcAft>
                <a:spcPts val="0"/>
              </a:spcAft>
              <a:buSzPts val="800"/>
              <a:buNone/>
            </a:pPr>
            <a:r>
              <a:rPr b="1" lang="en" sz="1400">
                <a:latin typeface="Open Sans"/>
                <a:ea typeface="Open Sans"/>
                <a:cs typeface="Open Sans"/>
                <a:sym typeface="Open Sans"/>
              </a:rPr>
              <a:t>RESULTS H2B: </a:t>
            </a:r>
            <a:r>
              <a:rPr i="1" lang="en" sz="1300">
                <a:solidFill>
                  <a:srgbClr val="0E2A47"/>
                </a:solidFill>
                <a:latin typeface="Open Sans"/>
                <a:ea typeface="Open Sans"/>
                <a:cs typeface="Open Sans"/>
                <a:sym typeface="Open Sans"/>
              </a:rPr>
              <a:t>Gross savings </a:t>
            </a:r>
            <a:r>
              <a:rPr lang="en" sz="1300">
                <a:solidFill>
                  <a:srgbClr val="0E2A47"/>
                </a:solidFill>
                <a:latin typeface="Open Sans"/>
                <a:ea typeface="Open Sans"/>
                <a:cs typeface="Open Sans"/>
                <a:sym typeface="Open Sans"/>
              </a:rPr>
              <a:t>(% of GDP)</a:t>
            </a:r>
            <a:r>
              <a:rPr b="1" lang="en" sz="1300">
                <a:solidFill>
                  <a:srgbClr val="0E2A47"/>
                </a:solidFill>
                <a:latin typeface="Open Sans"/>
                <a:ea typeface="Open Sans"/>
                <a:cs typeface="Open Sans"/>
                <a:sym typeface="Open Sans"/>
              </a:rPr>
              <a:t> </a:t>
            </a:r>
            <a:r>
              <a:rPr lang="en" sz="1300">
                <a:solidFill>
                  <a:srgbClr val="0E2A47"/>
                </a:solidFill>
                <a:latin typeface="Open Sans"/>
                <a:ea typeface="Open Sans"/>
                <a:cs typeface="Open Sans"/>
                <a:sym typeface="Open Sans"/>
              </a:rPr>
              <a:t>is </a:t>
            </a:r>
            <a:r>
              <a:rPr b="1" lang="en" sz="1300">
                <a:solidFill>
                  <a:srgbClr val="0E2A47"/>
                </a:solidFill>
                <a:latin typeface="Open Sans"/>
                <a:ea typeface="Open Sans"/>
                <a:cs typeface="Open Sans"/>
                <a:sym typeface="Open Sans"/>
              </a:rPr>
              <a:t>negatively</a:t>
            </a:r>
            <a:r>
              <a:rPr lang="en" sz="1300">
                <a:solidFill>
                  <a:srgbClr val="0E2A47"/>
                </a:solidFill>
                <a:latin typeface="Open Sans"/>
                <a:ea typeface="Open Sans"/>
                <a:cs typeface="Open Sans"/>
                <a:sym typeface="Open Sans"/>
              </a:rPr>
              <a:t> correlated with</a:t>
            </a:r>
            <a:r>
              <a:rPr i="1" lang="en" sz="1300">
                <a:solidFill>
                  <a:srgbClr val="0E2A47"/>
                </a:solidFill>
                <a:latin typeface="Open Sans"/>
                <a:ea typeface="Open Sans"/>
                <a:cs typeface="Open Sans"/>
                <a:sym typeface="Open Sans"/>
              </a:rPr>
              <a:t> Prevalence of anemia among children </a:t>
            </a:r>
            <a:r>
              <a:rPr lang="en" sz="1300">
                <a:solidFill>
                  <a:srgbClr val="0E2A47"/>
                </a:solidFill>
                <a:latin typeface="Open Sans"/>
                <a:ea typeface="Open Sans"/>
                <a:cs typeface="Open Sans"/>
                <a:sym typeface="Open Sans"/>
              </a:rPr>
              <a:t>(% of children under 5)</a:t>
            </a:r>
            <a:r>
              <a:rPr i="1" lang="en" sz="1300">
                <a:solidFill>
                  <a:srgbClr val="0E2A47"/>
                </a:solidFill>
                <a:latin typeface="Open Sans"/>
                <a:ea typeface="Open Sans"/>
                <a:cs typeface="Open Sans"/>
                <a:sym typeface="Open Sans"/>
              </a:rPr>
              <a:t> and Prevalence of undernourishment (% of population)</a:t>
            </a:r>
            <a:endParaRPr sz="1300">
              <a:solidFill>
                <a:srgbClr val="0E2A47"/>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5" name="Shape 3265"/>
        <p:cNvGrpSpPr/>
        <p:nvPr/>
      </p:nvGrpSpPr>
      <p:grpSpPr>
        <a:xfrm>
          <a:off x="0" y="0"/>
          <a:ext cx="0" cy="0"/>
          <a:chOff x="0" y="0"/>
          <a:chExt cx="0" cy="0"/>
        </a:xfrm>
      </p:grpSpPr>
      <p:sp>
        <p:nvSpPr>
          <p:cNvPr id="3266" name="Google Shape;3266;p71"/>
          <p:cNvSpPr txBox="1"/>
          <p:nvPr>
            <p:ph idx="1" type="body"/>
          </p:nvPr>
        </p:nvSpPr>
        <p:spPr>
          <a:xfrm>
            <a:off x="705150" y="1127750"/>
            <a:ext cx="8045100" cy="390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050">
              <a:solidFill>
                <a:schemeClr val="dk1"/>
              </a:solidFill>
            </a:endParaRPr>
          </a:p>
          <a:p>
            <a:pPr indent="-295275" lvl="0" marL="457200" rtl="0" algn="l">
              <a:lnSpc>
                <a:spcPct val="115000"/>
              </a:lnSpc>
              <a:spcBef>
                <a:spcPts val="1600"/>
              </a:spcBef>
              <a:spcAft>
                <a:spcPts val="0"/>
              </a:spcAft>
              <a:buClr>
                <a:schemeClr val="lt2"/>
              </a:buClr>
              <a:buSzPts val="1050"/>
              <a:buChar char="●"/>
            </a:pPr>
            <a:r>
              <a:rPr b="1" lang="en" sz="1050" u="sng">
                <a:solidFill>
                  <a:schemeClr val="dk1"/>
                </a:solidFill>
              </a:rPr>
              <a:t>Conclusion: </a:t>
            </a:r>
            <a:endParaRPr b="1" i="1" sz="1050">
              <a:solidFill>
                <a:srgbClr val="0000FF"/>
              </a:solidFill>
            </a:endParaRPr>
          </a:p>
          <a:p>
            <a:pPr indent="-295275" lvl="1" marL="914400" rtl="0" algn="l">
              <a:lnSpc>
                <a:spcPct val="115000"/>
              </a:lnSpc>
              <a:spcBef>
                <a:spcPts val="0"/>
              </a:spcBef>
              <a:spcAft>
                <a:spcPts val="0"/>
              </a:spcAft>
              <a:buClr>
                <a:srgbClr val="0000FF"/>
              </a:buClr>
              <a:buSzPts val="1050"/>
              <a:buChar char="○"/>
            </a:pPr>
            <a:r>
              <a:rPr b="1" lang="en" sz="1050">
                <a:solidFill>
                  <a:srgbClr val="0000FF"/>
                </a:solidFill>
              </a:rPr>
              <a:t>Based on the charts, we can conclude that there is a significantly positive correlation between Gross Savings (% of GDP) and Survival to age 65, male and female in most continents. </a:t>
            </a:r>
            <a:endParaRPr b="1" sz="1050">
              <a:solidFill>
                <a:srgbClr val="0000FF"/>
              </a:solidFill>
            </a:endParaRPr>
          </a:p>
          <a:p>
            <a:pPr indent="-295275" lvl="1" marL="914400" rtl="0" algn="l">
              <a:lnSpc>
                <a:spcPct val="115000"/>
              </a:lnSpc>
              <a:spcBef>
                <a:spcPts val="0"/>
              </a:spcBef>
              <a:spcAft>
                <a:spcPts val="0"/>
              </a:spcAft>
              <a:buClr>
                <a:srgbClr val="0000FF"/>
              </a:buClr>
              <a:buSzPts val="1050"/>
              <a:buChar char="○"/>
            </a:pPr>
            <a:r>
              <a:rPr b="1" lang="en" sz="1050">
                <a:solidFill>
                  <a:srgbClr val="0000FF"/>
                </a:solidFill>
              </a:rPr>
              <a:t>There is a significantly negative correlation between Gross savings (% of GDP) and Prevalence of anemia among children in Africa and Europe.</a:t>
            </a:r>
            <a:endParaRPr b="1" sz="1050">
              <a:solidFill>
                <a:srgbClr val="0000FF"/>
              </a:solidFill>
            </a:endParaRPr>
          </a:p>
          <a:p>
            <a:pPr indent="-295275" lvl="1" marL="914400" rtl="0" algn="l">
              <a:lnSpc>
                <a:spcPct val="115000"/>
              </a:lnSpc>
              <a:spcBef>
                <a:spcPts val="0"/>
              </a:spcBef>
              <a:spcAft>
                <a:spcPts val="0"/>
              </a:spcAft>
              <a:buClr>
                <a:srgbClr val="0000FF"/>
              </a:buClr>
              <a:buSzPts val="1050"/>
              <a:buChar char="○"/>
            </a:pPr>
            <a:r>
              <a:rPr b="1" lang="en" sz="1050">
                <a:solidFill>
                  <a:srgbClr val="0000FF"/>
                </a:solidFill>
              </a:rPr>
              <a:t>There is a significantly negative correlation between Gross savings (% of GDP) and Prevalence of Undernourishment only in Africa.</a:t>
            </a:r>
            <a:endParaRPr b="1" sz="1050">
              <a:solidFill>
                <a:srgbClr val="0000FF"/>
              </a:solidFill>
            </a:endParaRPr>
          </a:p>
          <a:p>
            <a:pPr indent="0" lvl="0" marL="914400" rtl="0" algn="l">
              <a:lnSpc>
                <a:spcPct val="115000"/>
              </a:lnSpc>
              <a:spcBef>
                <a:spcPts val="1600"/>
              </a:spcBef>
              <a:spcAft>
                <a:spcPts val="1600"/>
              </a:spcAft>
              <a:buSzPts val="1400"/>
              <a:buNone/>
            </a:pPr>
            <a:r>
              <a:t/>
            </a:r>
            <a:endParaRPr>
              <a:solidFill>
                <a:schemeClr val="dk1"/>
              </a:solidFill>
            </a:endParaRPr>
          </a:p>
        </p:txBody>
      </p:sp>
      <p:sp>
        <p:nvSpPr>
          <p:cNvPr id="3267" name="Google Shape;3267;p71"/>
          <p:cNvSpPr txBox="1"/>
          <p:nvPr>
            <p:ph type="ctrTitle"/>
          </p:nvPr>
        </p:nvSpPr>
        <p:spPr>
          <a:xfrm>
            <a:off x="736650" y="123950"/>
            <a:ext cx="7672500" cy="1003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b="1" lang="en" sz="1400">
                <a:latin typeface="Open Sans"/>
                <a:ea typeface="Open Sans"/>
                <a:cs typeface="Open Sans"/>
                <a:sym typeface="Open Sans"/>
              </a:rPr>
              <a:t>RESULTS H2A: </a:t>
            </a:r>
            <a:r>
              <a:rPr i="1" lang="en" sz="1300">
                <a:solidFill>
                  <a:srgbClr val="0E2A47"/>
                </a:solidFill>
                <a:latin typeface="Open Sans"/>
                <a:ea typeface="Open Sans"/>
                <a:cs typeface="Open Sans"/>
                <a:sym typeface="Open Sans"/>
              </a:rPr>
              <a:t>Gross savings </a:t>
            </a:r>
            <a:r>
              <a:rPr lang="en" sz="1300">
                <a:solidFill>
                  <a:srgbClr val="0E2A47"/>
                </a:solidFill>
                <a:latin typeface="Open Sans"/>
                <a:ea typeface="Open Sans"/>
                <a:cs typeface="Open Sans"/>
                <a:sym typeface="Open Sans"/>
              </a:rPr>
              <a:t>(% of GDP)</a:t>
            </a:r>
            <a:r>
              <a:rPr b="1" lang="en" sz="1300">
                <a:solidFill>
                  <a:srgbClr val="0E2A47"/>
                </a:solidFill>
                <a:latin typeface="Open Sans"/>
                <a:ea typeface="Open Sans"/>
                <a:cs typeface="Open Sans"/>
                <a:sym typeface="Open Sans"/>
              </a:rPr>
              <a:t> </a:t>
            </a:r>
            <a:r>
              <a:rPr lang="en" sz="1300">
                <a:solidFill>
                  <a:srgbClr val="0E2A47"/>
                </a:solidFill>
                <a:latin typeface="Open Sans"/>
                <a:ea typeface="Open Sans"/>
                <a:cs typeface="Open Sans"/>
                <a:sym typeface="Open Sans"/>
              </a:rPr>
              <a:t>is</a:t>
            </a:r>
            <a:r>
              <a:rPr b="1" lang="en" sz="1300">
                <a:solidFill>
                  <a:srgbClr val="0E2A47"/>
                </a:solidFill>
                <a:latin typeface="Open Sans"/>
                <a:ea typeface="Open Sans"/>
                <a:cs typeface="Open Sans"/>
                <a:sym typeface="Open Sans"/>
              </a:rPr>
              <a:t> positively</a:t>
            </a:r>
            <a:r>
              <a:rPr lang="en" sz="1300">
                <a:solidFill>
                  <a:srgbClr val="0E2A47"/>
                </a:solidFill>
                <a:latin typeface="Open Sans"/>
                <a:ea typeface="Open Sans"/>
                <a:cs typeface="Open Sans"/>
                <a:sym typeface="Open Sans"/>
              </a:rPr>
              <a:t> correlated with</a:t>
            </a:r>
            <a:r>
              <a:rPr i="1" lang="en" sz="1300">
                <a:solidFill>
                  <a:srgbClr val="0E2A47"/>
                </a:solidFill>
                <a:latin typeface="Open Sans"/>
                <a:ea typeface="Open Sans"/>
                <a:cs typeface="Open Sans"/>
                <a:sym typeface="Open Sans"/>
              </a:rPr>
              <a:t> Survival to age 65, female</a:t>
            </a:r>
            <a:r>
              <a:rPr b="1" lang="en" sz="1300">
                <a:solidFill>
                  <a:srgbClr val="0E2A47"/>
                </a:solidFill>
                <a:latin typeface="Open Sans"/>
                <a:ea typeface="Open Sans"/>
                <a:cs typeface="Open Sans"/>
                <a:sym typeface="Open Sans"/>
              </a:rPr>
              <a:t> </a:t>
            </a:r>
            <a:r>
              <a:rPr lang="en" sz="1300">
                <a:solidFill>
                  <a:srgbClr val="0E2A47"/>
                </a:solidFill>
                <a:latin typeface="Open Sans"/>
                <a:ea typeface="Open Sans"/>
                <a:cs typeface="Open Sans"/>
                <a:sym typeface="Open Sans"/>
              </a:rPr>
              <a:t>(% of cohort) and</a:t>
            </a:r>
            <a:r>
              <a:rPr i="1" lang="en" sz="1300">
                <a:solidFill>
                  <a:srgbClr val="0E2A47"/>
                </a:solidFill>
                <a:latin typeface="Open Sans"/>
                <a:ea typeface="Open Sans"/>
                <a:cs typeface="Open Sans"/>
                <a:sym typeface="Open Sans"/>
              </a:rPr>
              <a:t> Survival to age 65, male</a:t>
            </a:r>
            <a:r>
              <a:rPr lang="en" sz="1300">
                <a:solidFill>
                  <a:srgbClr val="0E2A47"/>
                </a:solidFill>
                <a:latin typeface="Open Sans"/>
                <a:ea typeface="Open Sans"/>
                <a:cs typeface="Open Sans"/>
                <a:sym typeface="Open Sans"/>
              </a:rPr>
              <a:t> (% of cohort).</a:t>
            </a:r>
            <a:endParaRPr sz="1300">
              <a:solidFill>
                <a:srgbClr val="0E2A47"/>
              </a:solidFill>
              <a:latin typeface="Open Sans"/>
              <a:ea typeface="Open Sans"/>
              <a:cs typeface="Open Sans"/>
              <a:sym typeface="Open Sans"/>
            </a:endParaRPr>
          </a:p>
          <a:p>
            <a:pPr indent="0" lvl="0" marL="0" rtl="0" algn="l">
              <a:lnSpc>
                <a:spcPct val="100000"/>
              </a:lnSpc>
              <a:spcBef>
                <a:spcPts val="0"/>
              </a:spcBef>
              <a:spcAft>
                <a:spcPts val="0"/>
              </a:spcAft>
              <a:buSzPts val="800"/>
              <a:buNone/>
            </a:pPr>
            <a:r>
              <a:rPr b="1" lang="en" sz="1400">
                <a:latin typeface="Open Sans"/>
                <a:ea typeface="Open Sans"/>
                <a:cs typeface="Open Sans"/>
                <a:sym typeface="Open Sans"/>
              </a:rPr>
              <a:t>RESULTS H2B: </a:t>
            </a:r>
            <a:r>
              <a:rPr i="1" lang="en" sz="1300">
                <a:solidFill>
                  <a:srgbClr val="0E2A47"/>
                </a:solidFill>
                <a:latin typeface="Open Sans"/>
                <a:ea typeface="Open Sans"/>
                <a:cs typeface="Open Sans"/>
                <a:sym typeface="Open Sans"/>
              </a:rPr>
              <a:t>Gross savings </a:t>
            </a:r>
            <a:r>
              <a:rPr lang="en" sz="1300">
                <a:solidFill>
                  <a:srgbClr val="0E2A47"/>
                </a:solidFill>
                <a:latin typeface="Open Sans"/>
                <a:ea typeface="Open Sans"/>
                <a:cs typeface="Open Sans"/>
                <a:sym typeface="Open Sans"/>
              </a:rPr>
              <a:t>(% of GDP)</a:t>
            </a:r>
            <a:r>
              <a:rPr b="1" lang="en" sz="1300">
                <a:solidFill>
                  <a:srgbClr val="0E2A47"/>
                </a:solidFill>
                <a:latin typeface="Open Sans"/>
                <a:ea typeface="Open Sans"/>
                <a:cs typeface="Open Sans"/>
                <a:sym typeface="Open Sans"/>
              </a:rPr>
              <a:t> </a:t>
            </a:r>
            <a:r>
              <a:rPr lang="en" sz="1300">
                <a:solidFill>
                  <a:srgbClr val="0E2A47"/>
                </a:solidFill>
                <a:latin typeface="Open Sans"/>
                <a:ea typeface="Open Sans"/>
                <a:cs typeface="Open Sans"/>
                <a:sym typeface="Open Sans"/>
              </a:rPr>
              <a:t>is </a:t>
            </a:r>
            <a:r>
              <a:rPr b="1" lang="en" sz="1300">
                <a:solidFill>
                  <a:srgbClr val="0E2A47"/>
                </a:solidFill>
                <a:latin typeface="Open Sans"/>
                <a:ea typeface="Open Sans"/>
                <a:cs typeface="Open Sans"/>
                <a:sym typeface="Open Sans"/>
              </a:rPr>
              <a:t>negatively</a:t>
            </a:r>
            <a:r>
              <a:rPr lang="en" sz="1300">
                <a:solidFill>
                  <a:srgbClr val="0E2A47"/>
                </a:solidFill>
                <a:latin typeface="Open Sans"/>
                <a:ea typeface="Open Sans"/>
                <a:cs typeface="Open Sans"/>
                <a:sym typeface="Open Sans"/>
              </a:rPr>
              <a:t> correlated with</a:t>
            </a:r>
            <a:r>
              <a:rPr i="1" lang="en" sz="1300">
                <a:solidFill>
                  <a:srgbClr val="0E2A47"/>
                </a:solidFill>
                <a:latin typeface="Open Sans"/>
                <a:ea typeface="Open Sans"/>
                <a:cs typeface="Open Sans"/>
                <a:sym typeface="Open Sans"/>
              </a:rPr>
              <a:t> Prevalence of anemia among children </a:t>
            </a:r>
            <a:r>
              <a:rPr lang="en" sz="1300">
                <a:solidFill>
                  <a:srgbClr val="0E2A47"/>
                </a:solidFill>
                <a:latin typeface="Open Sans"/>
                <a:ea typeface="Open Sans"/>
                <a:cs typeface="Open Sans"/>
                <a:sym typeface="Open Sans"/>
              </a:rPr>
              <a:t>(% of children under 5)</a:t>
            </a:r>
            <a:r>
              <a:rPr i="1" lang="en" sz="1300">
                <a:solidFill>
                  <a:srgbClr val="0E2A47"/>
                </a:solidFill>
                <a:latin typeface="Open Sans"/>
                <a:ea typeface="Open Sans"/>
                <a:cs typeface="Open Sans"/>
                <a:sym typeface="Open Sans"/>
              </a:rPr>
              <a:t> and Prevalence of undernourishment (% of population)</a:t>
            </a:r>
            <a:endParaRPr sz="1300">
              <a:solidFill>
                <a:srgbClr val="0E2A47"/>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72"/>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HYPOTHESIS #3</a:t>
            </a:r>
            <a:endParaRPr/>
          </a:p>
        </p:txBody>
      </p:sp>
      <p:sp>
        <p:nvSpPr>
          <p:cNvPr id="3273" name="Google Shape;3273;p72"/>
          <p:cNvSpPr/>
          <p:nvPr/>
        </p:nvSpPr>
        <p:spPr>
          <a:xfrm>
            <a:off x="656775" y="1590900"/>
            <a:ext cx="2846850" cy="24702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EDUCATION</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lt1"/>
                </a:solidFill>
                <a:latin typeface="Arial"/>
                <a:ea typeface="Arial"/>
                <a:cs typeface="Arial"/>
                <a:sym typeface="Arial"/>
              </a:rPr>
              <a:t>Primary school starting age </a:t>
            </a:r>
            <a:r>
              <a:rPr b="0" i="0" lang="en" sz="1400" u="none" cap="none" strike="noStrike">
                <a:solidFill>
                  <a:schemeClr val="lt1"/>
                </a:solidFill>
                <a:latin typeface="Arial"/>
                <a:ea typeface="Arial"/>
                <a:cs typeface="Arial"/>
                <a:sym typeface="Arial"/>
              </a:rPr>
              <a:t>(years)</a:t>
            </a:r>
            <a:endParaRPr b="1" i="0" sz="1400" u="none" cap="none" strike="noStrike">
              <a:solidFill>
                <a:srgbClr val="FF0000"/>
              </a:solidFill>
              <a:latin typeface="Arial"/>
              <a:ea typeface="Arial"/>
              <a:cs typeface="Arial"/>
              <a:sym typeface="Arial"/>
            </a:endParaRPr>
          </a:p>
        </p:txBody>
      </p:sp>
      <p:sp>
        <p:nvSpPr>
          <p:cNvPr id="3274" name="Google Shape;3274;p72"/>
          <p:cNvSpPr/>
          <p:nvPr/>
        </p:nvSpPr>
        <p:spPr>
          <a:xfrm>
            <a:off x="5583575" y="1590900"/>
            <a:ext cx="2846850" cy="25300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SOCIAL</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lt1"/>
                </a:solidFill>
                <a:latin typeface="Arial"/>
                <a:ea typeface="Arial"/>
                <a:cs typeface="Arial"/>
                <a:sym typeface="Arial"/>
              </a:rPr>
              <a:t>Labor force participation rate, total (% of total population ages 15+) (modeled ILO estimate)</a:t>
            </a:r>
            <a:endParaRPr b="1"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3275" name="Google Shape;3275;p72"/>
          <p:cNvSpPr/>
          <p:nvPr/>
        </p:nvSpPr>
        <p:spPr>
          <a:xfrm>
            <a:off x="3855900" y="2648725"/>
            <a:ext cx="1434000" cy="215400"/>
          </a:xfrm>
          <a:prstGeom prst="leftRightArrow">
            <a:avLst>
              <a:gd fmla="val 50000" name="adj1"/>
              <a:gd fmla="val 50000" name="adj2"/>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sp>
        <p:nvSpPr>
          <p:cNvPr id="3280" name="Google Shape;3280;p73"/>
          <p:cNvSpPr txBox="1"/>
          <p:nvPr>
            <p:ph idx="1" type="body"/>
          </p:nvPr>
        </p:nvSpPr>
        <p:spPr>
          <a:xfrm>
            <a:off x="540250" y="1055850"/>
            <a:ext cx="7883700" cy="39768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E2A47"/>
              </a:buClr>
              <a:buSzPts val="1400"/>
              <a:buChar char="●"/>
            </a:pPr>
            <a:r>
              <a:rPr b="1" lang="en" sz="1400">
                <a:solidFill>
                  <a:srgbClr val="0E2A47"/>
                </a:solidFill>
              </a:rPr>
              <a:t>HYPOTHESIS:</a:t>
            </a:r>
            <a:r>
              <a:rPr lang="en" sz="1400">
                <a:solidFill>
                  <a:srgbClr val="0E2A47"/>
                </a:solidFill>
              </a:rPr>
              <a:t> </a:t>
            </a:r>
            <a:r>
              <a:rPr i="1" lang="en" sz="1400">
                <a:solidFill>
                  <a:srgbClr val="0E2A47"/>
                </a:solidFill>
              </a:rPr>
              <a:t>Primary school starting age</a:t>
            </a:r>
            <a:r>
              <a:rPr lang="en" sz="1400">
                <a:solidFill>
                  <a:srgbClr val="0E2A47"/>
                </a:solidFill>
              </a:rPr>
              <a:t> (years)  is </a:t>
            </a:r>
            <a:r>
              <a:rPr b="1" lang="en" sz="1400">
                <a:solidFill>
                  <a:srgbClr val="0E2A47"/>
                </a:solidFill>
              </a:rPr>
              <a:t>negatively</a:t>
            </a:r>
            <a:r>
              <a:rPr lang="en" sz="1400">
                <a:solidFill>
                  <a:srgbClr val="0E2A47"/>
                </a:solidFill>
              </a:rPr>
              <a:t> correlated with </a:t>
            </a:r>
            <a:r>
              <a:rPr i="1" lang="en" sz="1400">
                <a:solidFill>
                  <a:srgbClr val="0E2A47"/>
                </a:solidFill>
              </a:rPr>
              <a:t>Labor force participation rate, total </a:t>
            </a:r>
            <a:r>
              <a:rPr lang="en" sz="1400">
                <a:solidFill>
                  <a:srgbClr val="0E2A47"/>
                </a:solidFill>
              </a:rPr>
              <a:t>(% of total population ages 15+) (modeled ILO estimate)</a:t>
            </a:r>
            <a:r>
              <a:rPr i="1" lang="en" sz="1400">
                <a:solidFill>
                  <a:srgbClr val="0E2A47"/>
                </a:solidFill>
              </a:rPr>
              <a:t>.</a:t>
            </a:r>
            <a:endParaRPr i="1" sz="1400">
              <a:solidFill>
                <a:srgbClr val="0E2A47"/>
              </a:solidFill>
            </a:endParaRPr>
          </a:p>
          <a:p>
            <a:pPr indent="-317500" lvl="0" marL="457200" rtl="0" algn="l">
              <a:lnSpc>
                <a:spcPct val="200000"/>
              </a:lnSpc>
              <a:spcBef>
                <a:spcPts val="0"/>
              </a:spcBef>
              <a:spcAft>
                <a:spcPts val="0"/>
              </a:spcAft>
              <a:buClr>
                <a:srgbClr val="0E2A47"/>
              </a:buClr>
              <a:buSzPts val="1400"/>
              <a:buChar char="●"/>
            </a:pPr>
            <a:r>
              <a:rPr b="1" lang="en" sz="1400">
                <a:solidFill>
                  <a:srgbClr val="0E2A47"/>
                </a:solidFill>
              </a:rPr>
              <a:t>RATIONALE:</a:t>
            </a:r>
            <a:r>
              <a:rPr lang="en" sz="1400">
                <a:solidFill>
                  <a:srgbClr val="0E2A47"/>
                </a:solidFill>
              </a:rPr>
              <a:t> Starting primary school earlier can boost both cognitive and non-cognitive skills easily. Confidence, problem-solving skills, coordination, self-esteem and social skills are the examples of the benefits that can be gained from school. If children cultivate these skills earlier, there will be more people in a country who can supply labor for the production of goods and services. </a:t>
            </a:r>
            <a:endParaRPr sz="1400">
              <a:solidFill>
                <a:srgbClr val="0E2A47"/>
              </a:solidFill>
            </a:endParaRPr>
          </a:p>
          <a:p>
            <a:pPr indent="0" lvl="0" marL="457200" rtl="0" algn="l">
              <a:lnSpc>
                <a:spcPct val="200000"/>
              </a:lnSpc>
              <a:spcBef>
                <a:spcPts val="1600"/>
              </a:spcBef>
              <a:spcAft>
                <a:spcPts val="0"/>
              </a:spcAft>
              <a:buSzPts val="1400"/>
              <a:buNone/>
            </a:pPr>
            <a:r>
              <a:t/>
            </a:r>
            <a:endParaRPr sz="1400">
              <a:solidFill>
                <a:srgbClr val="0E2A47"/>
              </a:solidFill>
            </a:endParaRPr>
          </a:p>
          <a:p>
            <a:pPr indent="0" lvl="0" marL="457200" rtl="0" algn="l">
              <a:lnSpc>
                <a:spcPct val="150000"/>
              </a:lnSpc>
              <a:spcBef>
                <a:spcPts val="1600"/>
              </a:spcBef>
              <a:spcAft>
                <a:spcPts val="1600"/>
              </a:spcAft>
              <a:buSzPts val="1400"/>
              <a:buNone/>
            </a:pPr>
            <a:r>
              <a:t/>
            </a:r>
            <a:endParaRPr sz="1400">
              <a:solidFill>
                <a:srgbClr val="0E2A47"/>
              </a:solidFill>
            </a:endParaRPr>
          </a:p>
        </p:txBody>
      </p:sp>
      <p:sp>
        <p:nvSpPr>
          <p:cNvPr id="3281" name="Google Shape;3281;p7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HYPOTHESIS 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5" name="Shape 3285"/>
        <p:cNvGrpSpPr/>
        <p:nvPr/>
      </p:nvGrpSpPr>
      <p:grpSpPr>
        <a:xfrm>
          <a:off x="0" y="0"/>
          <a:ext cx="0" cy="0"/>
          <a:chOff x="0" y="0"/>
          <a:chExt cx="0" cy="0"/>
        </a:xfrm>
      </p:grpSpPr>
      <p:sp>
        <p:nvSpPr>
          <p:cNvPr id="3286" name="Google Shape;3286;p74"/>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H3: </a:t>
            </a:r>
            <a:r>
              <a:rPr i="1" lang="en" sz="1400">
                <a:solidFill>
                  <a:srgbClr val="0E2A47"/>
                </a:solidFill>
                <a:latin typeface="Open Sans"/>
                <a:ea typeface="Open Sans"/>
                <a:cs typeface="Open Sans"/>
                <a:sym typeface="Open Sans"/>
              </a:rPr>
              <a:t>Primary school starting age</a:t>
            </a:r>
            <a:r>
              <a:rPr lang="en" sz="1400">
                <a:solidFill>
                  <a:srgbClr val="0E2A47"/>
                </a:solidFill>
                <a:latin typeface="Open Sans"/>
                <a:ea typeface="Open Sans"/>
                <a:cs typeface="Open Sans"/>
                <a:sym typeface="Open Sans"/>
              </a:rPr>
              <a:t> (years)  is </a:t>
            </a:r>
            <a:r>
              <a:rPr b="1" lang="en" sz="1400">
                <a:solidFill>
                  <a:srgbClr val="0E2A47"/>
                </a:solidFill>
                <a:latin typeface="Open Sans"/>
                <a:ea typeface="Open Sans"/>
                <a:cs typeface="Open Sans"/>
                <a:sym typeface="Open Sans"/>
              </a:rPr>
              <a:t>negatively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Labor force participation rate, total </a:t>
            </a:r>
            <a:r>
              <a:rPr lang="en" sz="1400">
                <a:solidFill>
                  <a:srgbClr val="0E2A47"/>
                </a:solidFill>
                <a:latin typeface="Open Sans"/>
                <a:ea typeface="Open Sans"/>
                <a:cs typeface="Open Sans"/>
                <a:sym typeface="Open Sans"/>
              </a:rPr>
              <a:t>(% of total population ages 15+) (modeled ILO estimate)</a:t>
            </a:r>
            <a:r>
              <a:rPr i="1" lang="en" sz="1400">
                <a:solidFill>
                  <a:srgbClr val="0E2A47"/>
                </a:solidFill>
                <a:latin typeface="Open Sans"/>
                <a:ea typeface="Open Sans"/>
                <a:cs typeface="Open Sans"/>
                <a:sym typeface="Open Sans"/>
              </a:rPr>
              <a:t>.</a:t>
            </a:r>
            <a:endParaRPr b="1" sz="1400">
              <a:latin typeface="Open Sans"/>
              <a:ea typeface="Open Sans"/>
              <a:cs typeface="Open Sans"/>
              <a:sym typeface="Open Sans"/>
            </a:endParaRPr>
          </a:p>
        </p:txBody>
      </p:sp>
      <p:pic>
        <p:nvPicPr>
          <p:cNvPr id="3287" name="Google Shape;3287;p74"/>
          <p:cNvPicPr preferRelativeResize="0"/>
          <p:nvPr/>
        </p:nvPicPr>
        <p:blipFill rotWithShape="1">
          <a:blip r:embed="rId3">
            <a:alphaModFix/>
          </a:blip>
          <a:srcRect b="0" l="0" r="0" t="0"/>
          <a:stretch/>
        </p:blipFill>
        <p:spPr>
          <a:xfrm>
            <a:off x="152400" y="950825"/>
            <a:ext cx="8755749" cy="4040276"/>
          </a:xfrm>
          <a:prstGeom prst="rect">
            <a:avLst/>
          </a:prstGeom>
          <a:noFill/>
          <a:ln>
            <a:noFill/>
          </a:ln>
        </p:spPr>
      </p:pic>
      <p:pic>
        <p:nvPicPr>
          <p:cNvPr id="3288" name="Google Shape;3288;p74"/>
          <p:cNvPicPr preferRelativeResize="0"/>
          <p:nvPr/>
        </p:nvPicPr>
        <p:blipFill rotWithShape="1">
          <a:blip r:embed="rId4">
            <a:alphaModFix/>
          </a:blip>
          <a:srcRect b="0" l="0" r="0" t="0"/>
          <a:stretch/>
        </p:blipFill>
        <p:spPr>
          <a:xfrm>
            <a:off x="7303063" y="1347075"/>
            <a:ext cx="1343025" cy="41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sp>
        <p:nvSpPr>
          <p:cNvPr id="2956" name="Google Shape;2956;p39"/>
          <p:cNvSpPr txBox="1"/>
          <p:nvPr>
            <p:ph idx="1" type="body"/>
          </p:nvPr>
        </p:nvSpPr>
        <p:spPr>
          <a:xfrm>
            <a:off x="796200" y="845225"/>
            <a:ext cx="7704000" cy="37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i="1" sz="1600">
              <a:solidFill>
                <a:schemeClr val="lt2"/>
              </a:solidFill>
            </a:endParaRPr>
          </a:p>
          <a:p>
            <a:pPr indent="-342900" lvl="0" marL="457200" rtl="0" algn="l">
              <a:lnSpc>
                <a:spcPct val="100000"/>
              </a:lnSpc>
              <a:spcBef>
                <a:spcPts val="1600"/>
              </a:spcBef>
              <a:spcAft>
                <a:spcPts val="0"/>
              </a:spcAft>
              <a:buClr>
                <a:srgbClr val="0E2A47"/>
              </a:buClr>
              <a:buSzPts val="1800"/>
              <a:buChar char="●"/>
            </a:pPr>
            <a:r>
              <a:rPr lang="en" sz="1800">
                <a:solidFill>
                  <a:srgbClr val="0E2A47"/>
                </a:solidFill>
              </a:rPr>
              <a:t>To analyze how </a:t>
            </a:r>
            <a:r>
              <a:rPr b="1" lang="en" sz="1800">
                <a:solidFill>
                  <a:srgbClr val="0E2A47"/>
                </a:solidFill>
              </a:rPr>
              <a:t>Education </a:t>
            </a:r>
            <a:r>
              <a:rPr lang="en" sz="1800">
                <a:solidFill>
                  <a:srgbClr val="0E2A47"/>
                </a:solidFill>
              </a:rPr>
              <a:t>influences the  </a:t>
            </a:r>
            <a:r>
              <a:rPr b="1" i="1" lang="en" sz="1800">
                <a:solidFill>
                  <a:srgbClr val="0E2A47"/>
                </a:solidFill>
              </a:rPr>
              <a:t>Economy, Social Development , and Health</a:t>
            </a:r>
            <a:r>
              <a:rPr lang="en" sz="1800">
                <a:solidFill>
                  <a:srgbClr val="0E2A47"/>
                </a:solidFill>
              </a:rPr>
              <a:t> across countries throughout the five continents of North America, South America, Asia, Africa and Europe.</a:t>
            </a:r>
            <a:endParaRPr sz="1800">
              <a:solidFill>
                <a:srgbClr val="0E2A47"/>
              </a:solidFill>
            </a:endParaRPr>
          </a:p>
          <a:p>
            <a:pPr indent="-342900" lvl="0" marL="457200" rtl="0" algn="l">
              <a:lnSpc>
                <a:spcPct val="100000"/>
              </a:lnSpc>
              <a:spcBef>
                <a:spcPts val="0"/>
              </a:spcBef>
              <a:spcAft>
                <a:spcPts val="0"/>
              </a:spcAft>
              <a:buClr>
                <a:srgbClr val="0E2A47"/>
              </a:buClr>
              <a:buSzPts val="1800"/>
              <a:buChar char="●"/>
            </a:pPr>
            <a:r>
              <a:rPr lang="en" sz="1800">
                <a:solidFill>
                  <a:srgbClr val="0E2A47"/>
                </a:solidFill>
              </a:rPr>
              <a:t>To study the Economy, Social Development, and Health and examine if they impact each other.</a:t>
            </a:r>
            <a:endParaRPr sz="1800">
              <a:solidFill>
                <a:srgbClr val="0E2A47"/>
              </a:solidFill>
            </a:endParaRPr>
          </a:p>
        </p:txBody>
      </p:sp>
      <p:sp>
        <p:nvSpPr>
          <p:cNvPr id="2957" name="Google Shape;2957;p39"/>
          <p:cNvSpPr txBox="1"/>
          <p:nvPr>
            <p:ph type="ctrTitle"/>
          </p:nvPr>
        </p:nvSpPr>
        <p:spPr>
          <a:xfrm>
            <a:off x="836525" y="267825"/>
            <a:ext cx="7672500" cy="61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PROBLEM STATEMENT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sp>
        <p:nvSpPr>
          <p:cNvPr id="3293" name="Google Shape;3293;p75"/>
          <p:cNvSpPr txBox="1"/>
          <p:nvPr>
            <p:ph type="ctrTitle"/>
          </p:nvPr>
        </p:nvSpPr>
        <p:spPr>
          <a:xfrm>
            <a:off x="735746" y="2468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H3: </a:t>
            </a:r>
            <a:r>
              <a:rPr i="1" lang="en" sz="1400">
                <a:solidFill>
                  <a:srgbClr val="0E2A47"/>
                </a:solidFill>
                <a:latin typeface="Open Sans"/>
                <a:ea typeface="Open Sans"/>
                <a:cs typeface="Open Sans"/>
                <a:sym typeface="Open Sans"/>
              </a:rPr>
              <a:t>Primary school starting age</a:t>
            </a:r>
            <a:r>
              <a:rPr lang="en" sz="1400">
                <a:solidFill>
                  <a:srgbClr val="0E2A47"/>
                </a:solidFill>
                <a:latin typeface="Open Sans"/>
                <a:ea typeface="Open Sans"/>
                <a:cs typeface="Open Sans"/>
                <a:sym typeface="Open Sans"/>
              </a:rPr>
              <a:t> (years)  is </a:t>
            </a:r>
            <a:r>
              <a:rPr b="1" lang="en" sz="1400">
                <a:solidFill>
                  <a:srgbClr val="0E2A47"/>
                </a:solidFill>
                <a:latin typeface="Open Sans"/>
                <a:ea typeface="Open Sans"/>
                <a:cs typeface="Open Sans"/>
                <a:sym typeface="Open Sans"/>
              </a:rPr>
              <a:t>negatively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Labor force participation rate, total </a:t>
            </a:r>
            <a:r>
              <a:rPr lang="en" sz="1400">
                <a:solidFill>
                  <a:srgbClr val="0E2A47"/>
                </a:solidFill>
                <a:latin typeface="Open Sans"/>
                <a:ea typeface="Open Sans"/>
                <a:cs typeface="Open Sans"/>
                <a:sym typeface="Open Sans"/>
              </a:rPr>
              <a:t>(% of total population ages 15+) (modeled ILO estimate)</a:t>
            </a:r>
            <a:r>
              <a:rPr i="1" lang="en" sz="1400">
                <a:solidFill>
                  <a:srgbClr val="0E2A47"/>
                </a:solidFill>
                <a:latin typeface="Open Sans"/>
                <a:ea typeface="Open Sans"/>
                <a:cs typeface="Open Sans"/>
                <a:sym typeface="Open Sans"/>
              </a:rPr>
              <a:t>.</a:t>
            </a:r>
            <a:endParaRPr b="1" sz="1400">
              <a:latin typeface="Open Sans"/>
              <a:ea typeface="Open Sans"/>
              <a:cs typeface="Open Sans"/>
              <a:sym typeface="Open Sans"/>
            </a:endParaRPr>
          </a:p>
        </p:txBody>
      </p:sp>
      <p:pic>
        <p:nvPicPr>
          <p:cNvPr id="3294" name="Google Shape;3294;p75"/>
          <p:cNvPicPr preferRelativeResize="0"/>
          <p:nvPr/>
        </p:nvPicPr>
        <p:blipFill rotWithShape="1">
          <a:blip r:embed="rId3">
            <a:alphaModFix/>
          </a:blip>
          <a:srcRect b="0" l="0" r="0" t="0"/>
          <a:stretch/>
        </p:blipFill>
        <p:spPr>
          <a:xfrm>
            <a:off x="1297673" y="908775"/>
            <a:ext cx="6179927" cy="4049625"/>
          </a:xfrm>
          <a:prstGeom prst="rect">
            <a:avLst/>
          </a:prstGeom>
          <a:noFill/>
          <a:ln>
            <a:noFill/>
          </a:ln>
        </p:spPr>
      </p:pic>
      <p:pic>
        <p:nvPicPr>
          <p:cNvPr id="3295" name="Google Shape;3295;p75"/>
          <p:cNvPicPr preferRelativeResize="0"/>
          <p:nvPr/>
        </p:nvPicPr>
        <p:blipFill rotWithShape="1">
          <a:blip r:embed="rId4">
            <a:alphaModFix/>
          </a:blip>
          <a:srcRect b="0" l="0" r="0" t="0"/>
          <a:stretch/>
        </p:blipFill>
        <p:spPr>
          <a:xfrm>
            <a:off x="7646850" y="1034975"/>
            <a:ext cx="1497150" cy="583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9" name="Shape 3299"/>
        <p:cNvGrpSpPr/>
        <p:nvPr/>
      </p:nvGrpSpPr>
      <p:grpSpPr>
        <a:xfrm>
          <a:off x="0" y="0"/>
          <a:ext cx="0" cy="0"/>
          <a:chOff x="0" y="0"/>
          <a:chExt cx="0" cy="0"/>
        </a:xfrm>
      </p:grpSpPr>
      <p:sp>
        <p:nvSpPr>
          <p:cNvPr id="3300" name="Google Shape;3300;p76"/>
          <p:cNvSpPr txBox="1"/>
          <p:nvPr>
            <p:ph type="ctrTitle"/>
          </p:nvPr>
        </p:nvSpPr>
        <p:spPr>
          <a:xfrm>
            <a:off x="735750" y="161125"/>
            <a:ext cx="7672500" cy="57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H3: </a:t>
            </a:r>
            <a:r>
              <a:rPr i="1" lang="en" sz="1400">
                <a:solidFill>
                  <a:srgbClr val="0E2A47"/>
                </a:solidFill>
                <a:latin typeface="Open Sans"/>
                <a:ea typeface="Open Sans"/>
                <a:cs typeface="Open Sans"/>
                <a:sym typeface="Open Sans"/>
              </a:rPr>
              <a:t>Primary school starting age</a:t>
            </a:r>
            <a:r>
              <a:rPr lang="en" sz="1400">
                <a:solidFill>
                  <a:srgbClr val="0E2A47"/>
                </a:solidFill>
                <a:latin typeface="Open Sans"/>
                <a:ea typeface="Open Sans"/>
                <a:cs typeface="Open Sans"/>
                <a:sym typeface="Open Sans"/>
              </a:rPr>
              <a:t> (years)  is </a:t>
            </a:r>
            <a:r>
              <a:rPr b="1" lang="en" sz="1400">
                <a:solidFill>
                  <a:srgbClr val="0E2A47"/>
                </a:solidFill>
                <a:latin typeface="Open Sans"/>
                <a:ea typeface="Open Sans"/>
                <a:cs typeface="Open Sans"/>
                <a:sym typeface="Open Sans"/>
              </a:rPr>
              <a:t>negatively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Labor force participation rate, total </a:t>
            </a:r>
            <a:r>
              <a:rPr lang="en" sz="1400">
                <a:solidFill>
                  <a:srgbClr val="0E2A47"/>
                </a:solidFill>
                <a:latin typeface="Open Sans"/>
                <a:ea typeface="Open Sans"/>
                <a:cs typeface="Open Sans"/>
                <a:sym typeface="Open Sans"/>
              </a:rPr>
              <a:t>(% of total population ages 15+) (modeled ILO estimate)</a:t>
            </a:r>
            <a:r>
              <a:rPr i="1" lang="en" sz="1400">
                <a:solidFill>
                  <a:srgbClr val="0E2A47"/>
                </a:solidFill>
                <a:latin typeface="Open Sans"/>
                <a:ea typeface="Open Sans"/>
                <a:cs typeface="Open Sans"/>
                <a:sym typeface="Open Sans"/>
              </a:rPr>
              <a:t>.</a:t>
            </a:r>
            <a:endParaRPr b="1" sz="1400">
              <a:latin typeface="Open Sans"/>
              <a:ea typeface="Open Sans"/>
              <a:cs typeface="Open Sans"/>
              <a:sym typeface="Open Sans"/>
            </a:endParaRPr>
          </a:p>
        </p:txBody>
      </p:sp>
      <p:pic>
        <p:nvPicPr>
          <p:cNvPr id="3301" name="Google Shape;3301;p76"/>
          <p:cNvPicPr preferRelativeResize="0"/>
          <p:nvPr/>
        </p:nvPicPr>
        <p:blipFill rotWithShape="1">
          <a:blip r:embed="rId3">
            <a:alphaModFix/>
          </a:blip>
          <a:srcRect b="0" l="0" r="0" t="0"/>
          <a:stretch/>
        </p:blipFill>
        <p:spPr>
          <a:xfrm>
            <a:off x="324825" y="820400"/>
            <a:ext cx="8713992" cy="4259975"/>
          </a:xfrm>
          <a:prstGeom prst="rect">
            <a:avLst/>
          </a:prstGeom>
          <a:noFill/>
          <a:ln>
            <a:noFill/>
          </a:ln>
        </p:spPr>
      </p:pic>
      <p:pic>
        <p:nvPicPr>
          <p:cNvPr id="3302" name="Google Shape;3302;p76"/>
          <p:cNvPicPr preferRelativeResize="0"/>
          <p:nvPr/>
        </p:nvPicPr>
        <p:blipFill rotWithShape="1">
          <a:blip r:embed="rId4">
            <a:alphaModFix/>
          </a:blip>
          <a:srcRect b="0" l="0" r="0" t="0"/>
          <a:stretch/>
        </p:blipFill>
        <p:spPr>
          <a:xfrm>
            <a:off x="7695788" y="2197125"/>
            <a:ext cx="1304925" cy="1085850"/>
          </a:xfrm>
          <a:prstGeom prst="rect">
            <a:avLst/>
          </a:prstGeom>
          <a:noFill/>
          <a:ln>
            <a:noFill/>
          </a:ln>
        </p:spPr>
      </p:pic>
      <p:pic>
        <p:nvPicPr>
          <p:cNvPr id="3303" name="Google Shape;3303;p76"/>
          <p:cNvPicPr preferRelativeResize="0"/>
          <p:nvPr/>
        </p:nvPicPr>
        <p:blipFill rotWithShape="1">
          <a:blip r:embed="rId5">
            <a:alphaModFix/>
          </a:blip>
          <a:srcRect b="0" l="0" r="0" t="0"/>
          <a:stretch/>
        </p:blipFill>
        <p:spPr>
          <a:xfrm>
            <a:off x="7657688" y="3599838"/>
            <a:ext cx="1381125" cy="1057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7" name="Shape 3307"/>
        <p:cNvGrpSpPr/>
        <p:nvPr/>
      </p:nvGrpSpPr>
      <p:grpSpPr>
        <a:xfrm>
          <a:off x="0" y="0"/>
          <a:ext cx="0" cy="0"/>
          <a:chOff x="0" y="0"/>
          <a:chExt cx="0" cy="0"/>
        </a:xfrm>
      </p:grpSpPr>
      <p:sp>
        <p:nvSpPr>
          <p:cNvPr id="3308" name="Google Shape;3308;p77"/>
          <p:cNvSpPr txBox="1"/>
          <p:nvPr>
            <p:ph idx="1" type="body"/>
          </p:nvPr>
        </p:nvSpPr>
        <p:spPr>
          <a:xfrm>
            <a:off x="808975" y="825850"/>
            <a:ext cx="8204400" cy="374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1300" u="sng"/>
              <a:t>Line Chart:</a:t>
            </a:r>
            <a:endParaRPr b="1" sz="1300" u="sng"/>
          </a:p>
          <a:p>
            <a:pPr indent="-311150" lvl="1" marL="914400" rtl="0" algn="l">
              <a:lnSpc>
                <a:spcPct val="100000"/>
              </a:lnSpc>
              <a:spcBef>
                <a:spcPts val="0"/>
              </a:spcBef>
              <a:spcAft>
                <a:spcPts val="0"/>
              </a:spcAft>
              <a:buSzPts val="1300"/>
              <a:buChar char="○"/>
            </a:pPr>
            <a:r>
              <a:rPr lang="en" sz="1300"/>
              <a:t>Little to no deviation between the 2 variables across the 25 countries within the 5 continents</a:t>
            </a:r>
            <a:endParaRPr sz="1300"/>
          </a:p>
          <a:p>
            <a:pPr indent="-311150" lvl="1" marL="914400" rtl="0" algn="l">
              <a:lnSpc>
                <a:spcPct val="100000"/>
              </a:lnSpc>
              <a:spcBef>
                <a:spcPts val="0"/>
              </a:spcBef>
              <a:spcAft>
                <a:spcPts val="0"/>
              </a:spcAft>
              <a:buSzPts val="1300"/>
              <a:buChar char="○"/>
            </a:pPr>
            <a:r>
              <a:rPr lang="en" sz="1300"/>
              <a:t>Average force participation rate ranges between 60% to 62.5%</a:t>
            </a:r>
            <a:endParaRPr sz="1300"/>
          </a:p>
          <a:p>
            <a:pPr indent="-311150" lvl="1" marL="914400" rtl="0" algn="l">
              <a:lnSpc>
                <a:spcPct val="100000"/>
              </a:lnSpc>
              <a:spcBef>
                <a:spcPts val="0"/>
              </a:spcBef>
              <a:spcAft>
                <a:spcPts val="0"/>
              </a:spcAft>
              <a:buSzPts val="1300"/>
              <a:buChar char="○"/>
            </a:pPr>
            <a:r>
              <a:rPr lang="en" sz="1300"/>
              <a:t>Primary school starting age (years) ranges between 5 years to 7 years</a:t>
            </a:r>
            <a:endParaRPr sz="1300"/>
          </a:p>
          <a:p>
            <a:pPr indent="-311150" lvl="1" marL="914400" rtl="0" algn="l">
              <a:lnSpc>
                <a:spcPct val="100000"/>
              </a:lnSpc>
              <a:spcBef>
                <a:spcPts val="0"/>
              </a:spcBef>
              <a:spcAft>
                <a:spcPts val="0"/>
              </a:spcAft>
              <a:buSzPts val="1300"/>
              <a:buChar char="○"/>
            </a:pPr>
            <a:r>
              <a:rPr lang="en" sz="1300"/>
              <a:t>Trend Line: R- Squared= 0.54; P-Value= 0.48</a:t>
            </a:r>
            <a:endParaRPr sz="1300"/>
          </a:p>
          <a:p>
            <a:pPr indent="-311150" lvl="2" marL="1371600" rtl="0" algn="l">
              <a:lnSpc>
                <a:spcPct val="100000"/>
              </a:lnSpc>
              <a:spcBef>
                <a:spcPts val="0"/>
              </a:spcBef>
              <a:spcAft>
                <a:spcPts val="0"/>
              </a:spcAft>
              <a:buSzPts val="1300"/>
              <a:buChar char="■"/>
            </a:pPr>
            <a:r>
              <a:rPr lang="en" sz="1300"/>
              <a:t>Indicates a </a:t>
            </a:r>
            <a:r>
              <a:rPr b="1" i="1" lang="en" sz="1300"/>
              <a:t>negative relationship</a:t>
            </a:r>
            <a:r>
              <a:rPr lang="en" sz="1300"/>
              <a:t> between the Primary school starting age and Labor force participation rate</a:t>
            </a:r>
            <a:endParaRPr sz="1300"/>
          </a:p>
          <a:p>
            <a:pPr indent="-311150" lvl="2" marL="1371600" rtl="0" algn="l">
              <a:lnSpc>
                <a:spcPct val="100000"/>
              </a:lnSpc>
              <a:spcBef>
                <a:spcPts val="0"/>
              </a:spcBef>
              <a:spcAft>
                <a:spcPts val="0"/>
              </a:spcAft>
              <a:buSzPts val="1300"/>
              <a:buChar char="■"/>
            </a:pPr>
            <a:r>
              <a:rPr lang="en" sz="1300"/>
              <a:t>Barely any correlation between the 2 variables </a:t>
            </a:r>
            <a:endParaRPr sz="1300"/>
          </a:p>
          <a:p>
            <a:pPr indent="-311150" lvl="2" marL="1371600" rtl="0" algn="l">
              <a:lnSpc>
                <a:spcPct val="100000"/>
              </a:lnSpc>
              <a:spcBef>
                <a:spcPts val="0"/>
              </a:spcBef>
              <a:spcAft>
                <a:spcPts val="0"/>
              </a:spcAft>
              <a:buSzPts val="1300"/>
              <a:buChar char="■"/>
            </a:pPr>
            <a:r>
              <a:rPr lang="en" sz="1300"/>
              <a:t>Fairly high P-value, indicates that the null hypothesis is accepted therefore there is no significant relationship between the variables.</a:t>
            </a:r>
            <a:endParaRPr b="1" sz="1300" u="sng"/>
          </a:p>
          <a:p>
            <a:pPr indent="0" lvl="0" marL="0" rtl="0" algn="l">
              <a:lnSpc>
                <a:spcPct val="100000"/>
              </a:lnSpc>
              <a:spcBef>
                <a:spcPts val="0"/>
              </a:spcBef>
              <a:spcAft>
                <a:spcPts val="0"/>
              </a:spcAft>
              <a:buSzPts val="1400"/>
              <a:buNone/>
            </a:pPr>
            <a:r>
              <a:rPr b="1" lang="en" sz="1300" u="sng"/>
              <a:t>Tree Map:</a:t>
            </a:r>
            <a:endParaRPr b="1" sz="1300" u="sng"/>
          </a:p>
          <a:p>
            <a:pPr indent="-311150" lvl="1" marL="914400" rtl="0" algn="l">
              <a:lnSpc>
                <a:spcPct val="100000"/>
              </a:lnSpc>
              <a:spcBef>
                <a:spcPts val="0"/>
              </a:spcBef>
              <a:spcAft>
                <a:spcPts val="0"/>
              </a:spcAft>
              <a:buSzPts val="1300"/>
              <a:buChar char="○"/>
            </a:pPr>
            <a:r>
              <a:rPr lang="en" sz="1300"/>
              <a:t>Color shade indicates the average primary school starting age, and the numbers in the box represent the average labor force participation rate in decimal form.</a:t>
            </a:r>
            <a:endParaRPr sz="1300"/>
          </a:p>
          <a:p>
            <a:pPr indent="-311150" lvl="1" marL="914400" marR="0" rtl="0" algn="l">
              <a:lnSpc>
                <a:spcPct val="100000"/>
              </a:lnSpc>
              <a:spcBef>
                <a:spcPts val="0"/>
              </a:spcBef>
              <a:spcAft>
                <a:spcPts val="0"/>
              </a:spcAft>
              <a:buSzPts val="1300"/>
              <a:buChar char="○"/>
            </a:pPr>
            <a:r>
              <a:rPr lang="en" sz="1300"/>
              <a:t>Europe had the lowest primary school starting age but did not have the highest labor force participation rate (60%)</a:t>
            </a:r>
            <a:endParaRPr sz="1300"/>
          </a:p>
          <a:p>
            <a:pPr indent="-311150" lvl="1" marL="914400" marR="0" rtl="0" algn="l">
              <a:lnSpc>
                <a:spcPct val="100000"/>
              </a:lnSpc>
              <a:spcBef>
                <a:spcPts val="0"/>
              </a:spcBef>
              <a:spcAft>
                <a:spcPts val="0"/>
              </a:spcAft>
              <a:buSzPts val="1300"/>
              <a:buChar char="○"/>
            </a:pPr>
            <a:r>
              <a:rPr lang="en" sz="1300"/>
              <a:t>Asia had the highest labor force participation rate (67%) with a higher primary school starting age than Europe </a:t>
            </a:r>
            <a:endParaRPr sz="1300"/>
          </a:p>
          <a:p>
            <a:pPr indent="-311150" lvl="1" marL="914400" marR="0" rtl="0" algn="l">
              <a:lnSpc>
                <a:spcPct val="100000"/>
              </a:lnSpc>
              <a:spcBef>
                <a:spcPts val="0"/>
              </a:spcBef>
              <a:spcAft>
                <a:spcPts val="0"/>
              </a:spcAft>
              <a:buSzPts val="1300"/>
              <a:buChar char="○"/>
            </a:pPr>
            <a:r>
              <a:rPr lang="en" sz="1300"/>
              <a:t>North America had the highest Primary school starting age with a labor participation rate of 62%</a:t>
            </a:r>
            <a:endParaRPr sz="1300"/>
          </a:p>
          <a:p>
            <a:pPr indent="-311150" lvl="1" marL="914400" marR="0" rtl="0" algn="l">
              <a:lnSpc>
                <a:spcPct val="100000"/>
              </a:lnSpc>
              <a:spcBef>
                <a:spcPts val="0"/>
              </a:spcBef>
              <a:spcAft>
                <a:spcPts val="0"/>
              </a:spcAft>
              <a:buSzPts val="1300"/>
              <a:buChar char="○"/>
            </a:pPr>
            <a:r>
              <a:rPr lang="en" sz="1300"/>
              <a:t>Overall, all three observations go against our hypothesis</a:t>
            </a:r>
            <a:endParaRPr sz="1300"/>
          </a:p>
          <a:p>
            <a:pPr indent="0" lvl="0" marL="914400" rtl="0" algn="l">
              <a:lnSpc>
                <a:spcPct val="100000"/>
              </a:lnSpc>
              <a:spcBef>
                <a:spcPts val="0"/>
              </a:spcBef>
              <a:spcAft>
                <a:spcPts val="0"/>
              </a:spcAft>
              <a:buSzPts val="1400"/>
              <a:buNone/>
            </a:pPr>
            <a:r>
              <a:t/>
            </a:r>
            <a:endParaRPr sz="1300"/>
          </a:p>
          <a:p>
            <a:pPr indent="0" lvl="0" marL="457200" rtl="0" algn="l">
              <a:lnSpc>
                <a:spcPct val="100000"/>
              </a:lnSpc>
              <a:spcBef>
                <a:spcPts val="1600"/>
              </a:spcBef>
              <a:spcAft>
                <a:spcPts val="1600"/>
              </a:spcAft>
              <a:buSzPts val="1400"/>
              <a:buNone/>
            </a:pPr>
            <a:r>
              <a:t/>
            </a:r>
            <a:endParaRPr sz="1300"/>
          </a:p>
        </p:txBody>
      </p:sp>
      <p:sp>
        <p:nvSpPr>
          <p:cNvPr id="3309" name="Google Shape;3309;p77"/>
          <p:cNvSpPr txBox="1"/>
          <p:nvPr>
            <p:ph type="ctrTitle"/>
          </p:nvPr>
        </p:nvSpPr>
        <p:spPr>
          <a:xfrm>
            <a:off x="736650" y="373025"/>
            <a:ext cx="7672500" cy="33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RESULTS H3: </a:t>
            </a:r>
            <a:r>
              <a:rPr i="1" lang="en" sz="1400">
                <a:solidFill>
                  <a:srgbClr val="0E2A47"/>
                </a:solidFill>
                <a:latin typeface="Open Sans"/>
                <a:ea typeface="Open Sans"/>
                <a:cs typeface="Open Sans"/>
                <a:sym typeface="Open Sans"/>
              </a:rPr>
              <a:t>Primary school starting age</a:t>
            </a:r>
            <a:r>
              <a:rPr lang="en" sz="1400">
                <a:solidFill>
                  <a:srgbClr val="0E2A47"/>
                </a:solidFill>
                <a:latin typeface="Open Sans"/>
                <a:ea typeface="Open Sans"/>
                <a:cs typeface="Open Sans"/>
                <a:sym typeface="Open Sans"/>
              </a:rPr>
              <a:t> (years)  is </a:t>
            </a:r>
            <a:r>
              <a:rPr b="1" lang="en" sz="1400">
                <a:solidFill>
                  <a:srgbClr val="0E2A47"/>
                </a:solidFill>
                <a:latin typeface="Open Sans"/>
                <a:ea typeface="Open Sans"/>
                <a:cs typeface="Open Sans"/>
                <a:sym typeface="Open Sans"/>
              </a:rPr>
              <a:t>negatively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Labor force participation rate, total </a:t>
            </a:r>
            <a:r>
              <a:rPr lang="en" sz="1400">
                <a:solidFill>
                  <a:srgbClr val="0E2A47"/>
                </a:solidFill>
                <a:latin typeface="Open Sans"/>
                <a:ea typeface="Open Sans"/>
                <a:cs typeface="Open Sans"/>
                <a:sym typeface="Open Sans"/>
              </a:rPr>
              <a:t>(% of total population ages 15+) (modeled ILO estimate)</a:t>
            </a:r>
            <a:r>
              <a:rPr i="1" lang="en" sz="1400">
                <a:solidFill>
                  <a:srgbClr val="0E2A47"/>
                </a:solidFill>
                <a:latin typeface="Open Sans"/>
                <a:ea typeface="Open Sans"/>
                <a:cs typeface="Open Sans"/>
                <a:sym typeface="Open Sans"/>
              </a:rPr>
              <a:t>.</a:t>
            </a:r>
            <a:endParaRPr b="1" sz="1400">
              <a:latin typeface="Open Sans"/>
              <a:ea typeface="Open Sans"/>
              <a:cs typeface="Open Sans"/>
              <a:sym typeface="Open Sans"/>
            </a:endParaRPr>
          </a:p>
          <a:p>
            <a:pPr indent="0" lvl="0" marL="0" rtl="0" algn="ctr">
              <a:lnSpc>
                <a:spcPct val="100000"/>
              </a:lnSpc>
              <a:spcBef>
                <a:spcPts val="0"/>
              </a:spcBef>
              <a:spcAft>
                <a:spcPts val="0"/>
              </a:spcAft>
              <a:buSzPts val="800"/>
              <a:buNone/>
            </a:pPr>
            <a:r>
              <a:t/>
            </a:r>
            <a:endParaRPr b="1" sz="1400">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3" name="Shape 3313"/>
        <p:cNvGrpSpPr/>
        <p:nvPr/>
      </p:nvGrpSpPr>
      <p:grpSpPr>
        <a:xfrm>
          <a:off x="0" y="0"/>
          <a:ext cx="0" cy="0"/>
          <a:chOff x="0" y="0"/>
          <a:chExt cx="0" cy="0"/>
        </a:xfrm>
      </p:grpSpPr>
      <p:sp>
        <p:nvSpPr>
          <p:cNvPr id="3314" name="Google Shape;3314;p78"/>
          <p:cNvSpPr txBox="1"/>
          <p:nvPr>
            <p:ph idx="1" type="body"/>
          </p:nvPr>
        </p:nvSpPr>
        <p:spPr>
          <a:xfrm>
            <a:off x="546000" y="657550"/>
            <a:ext cx="8204400" cy="391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rPr b="1" lang="en" sz="1300" u="sng"/>
              <a:t>Scatter Plot:</a:t>
            </a:r>
            <a:endParaRPr b="1" sz="1300" u="sng"/>
          </a:p>
          <a:p>
            <a:pPr indent="-311150" lvl="1" marL="914400" rtl="0" algn="l">
              <a:lnSpc>
                <a:spcPct val="100000"/>
              </a:lnSpc>
              <a:spcBef>
                <a:spcPts val="0"/>
              </a:spcBef>
              <a:spcAft>
                <a:spcPts val="0"/>
              </a:spcAft>
              <a:buSzPts val="1300"/>
              <a:buChar char="○"/>
            </a:pPr>
            <a:r>
              <a:rPr lang="en" sz="1300"/>
              <a:t>Africa’s trend line indicates  a </a:t>
            </a:r>
            <a:r>
              <a:rPr b="1" i="1" lang="en" sz="1300"/>
              <a:t>positive relationship </a:t>
            </a:r>
            <a:r>
              <a:rPr lang="en" sz="1300"/>
              <a:t>between the 2  variables</a:t>
            </a:r>
            <a:endParaRPr sz="1300"/>
          </a:p>
          <a:p>
            <a:pPr indent="-311150" lvl="2" marL="1371600" rtl="0" algn="l">
              <a:lnSpc>
                <a:spcPct val="100000"/>
              </a:lnSpc>
              <a:spcBef>
                <a:spcPts val="0"/>
              </a:spcBef>
              <a:spcAft>
                <a:spcPts val="0"/>
              </a:spcAft>
              <a:buSzPts val="1300"/>
              <a:buChar char="■"/>
            </a:pPr>
            <a:r>
              <a:rPr lang="en" sz="1300"/>
              <a:t>R-Squared= 0.0024, P-Value= 0.94</a:t>
            </a:r>
            <a:endParaRPr sz="1300"/>
          </a:p>
          <a:p>
            <a:pPr indent="-311150" lvl="1" marL="914400" rtl="0" algn="l">
              <a:lnSpc>
                <a:spcPct val="100000"/>
              </a:lnSpc>
              <a:spcBef>
                <a:spcPts val="0"/>
              </a:spcBef>
              <a:spcAft>
                <a:spcPts val="0"/>
              </a:spcAft>
              <a:buSzPts val="1300"/>
              <a:buChar char="○"/>
            </a:pPr>
            <a:r>
              <a:rPr lang="en" sz="1300"/>
              <a:t>Europe, North America, South America and Asia’s trend indicate a </a:t>
            </a:r>
            <a:r>
              <a:rPr b="1" i="1" lang="en" sz="1300"/>
              <a:t>negative relationship</a:t>
            </a:r>
            <a:r>
              <a:rPr lang="en" sz="1300"/>
              <a:t> between the two variables</a:t>
            </a:r>
            <a:endParaRPr sz="1300"/>
          </a:p>
          <a:p>
            <a:pPr indent="-311150" lvl="2" marL="1371600" rtl="0" algn="l">
              <a:lnSpc>
                <a:spcPct val="100000"/>
              </a:lnSpc>
              <a:spcBef>
                <a:spcPts val="0"/>
              </a:spcBef>
              <a:spcAft>
                <a:spcPts val="0"/>
              </a:spcAft>
              <a:buSzPts val="1300"/>
              <a:buChar char="■"/>
            </a:pPr>
            <a:r>
              <a:rPr lang="en" sz="1300"/>
              <a:t>Low R-Squared values indicate that a lot of the data has no correlation to the hypothesis</a:t>
            </a:r>
            <a:endParaRPr sz="1300"/>
          </a:p>
          <a:p>
            <a:pPr indent="-311150" lvl="2" marL="1371600" rtl="0" algn="l">
              <a:lnSpc>
                <a:spcPct val="100000"/>
              </a:lnSpc>
              <a:spcBef>
                <a:spcPts val="0"/>
              </a:spcBef>
              <a:spcAft>
                <a:spcPts val="0"/>
              </a:spcAft>
              <a:buSzPts val="1300"/>
              <a:buChar char="■"/>
            </a:pPr>
            <a:r>
              <a:rPr lang="en" sz="1300"/>
              <a:t>R- Squared range for these 4 continents: 0.44- 0.011. Europe was the highest indicating that  this continent was closest to fitting the trend line model, however the R-Squared value still indicated that most of the data’s variation could not be explained.</a:t>
            </a:r>
            <a:endParaRPr sz="1300"/>
          </a:p>
          <a:p>
            <a:pPr indent="-311150" lvl="0" marL="457200" rtl="0" algn="l">
              <a:lnSpc>
                <a:spcPct val="100000"/>
              </a:lnSpc>
              <a:spcBef>
                <a:spcPts val="0"/>
              </a:spcBef>
              <a:spcAft>
                <a:spcPts val="0"/>
              </a:spcAft>
              <a:buSzPts val="1300"/>
              <a:buChar char="●"/>
            </a:pPr>
            <a:r>
              <a:rPr b="1" lang="en" sz="1300" u="sng"/>
              <a:t>Conclusion: </a:t>
            </a:r>
            <a:endParaRPr sz="1300"/>
          </a:p>
          <a:p>
            <a:pPr indent="-298450" lvl="1" marL="914400" rtl="0" algn="l">
              <a:lnSpc>
                <a:spcPct val="100000"/>
              </a:lnSpc>
              <a:spcBef>
                <a:spcPts val="0"/>
              </a:spcBef>
              <a:spcAft>
                <a:spcPts val="0"/>
              </a:spcAft>
              <a:buSzPts val="1100"/>
              <a:buChar char="○"/>
            </a:pPr>
            <a:r>
              <a:rPr b="1" i="1" lang="en" sz="1300">
                <a:solidFill>
                  <a:srgbClr val="0000FF"/>
                </a:solidFill>
              </a:rPr>
              <a:t>There is no significant relationship between the average labor force participation rate total (% of total population ages 15+) and the average primary school starting age (years)</a:t>
            </a:r>
            <a:r>
              <a:rPr b="1" i="1" lang="en" sz="1100">
                <a:solidFill>
                  <a:srgbClr val="0000FF"/>
                </a:solidFill>
              </a:rPr>
              <a:t> </a:t>
            </a:r>
            <a:endParaRPr sz="1100"/>
          </a:p>
          <a:p>
            <a:pPr indent="0" lvl="0" marL="457200" rtl="0" algn="l">
              <a:lnSpc>
                <a:spcPct val="100000"/>
              </a:lnSpc>
              <a:spcBef>
                <a:spcPts val="1600"/>
              </a:spcBef>
              <a:spcAft>
                <a:spcPts val="1600"/>
              </a:spcAft>
              <a:buSzPts val="1400"/>
              <a:buNone/>
            </a:pPr>
            <a:r>
              <a:t/>
            </a:r>
            <a:endParaRPr sz="1100"/>
          </a:p>
        </p:txBody>
      </p:sp>
      <p:sp>
        <p:nvSpPr>
          <p:cNvPr id="3315" name="Google Shape;3315;p78"/>
          <p:cNvSpPr txBox="1"/>
          <p:nvPr>
            <p:ph type="ctrTitle"/>
          </p:nvPr>
        </p:nvSpPr>
        <p:spPr>
          <a:xfrm>
            <a:off x="735750" y="267150"/>
            <a:ext cx="7672500" cy="68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RESULTS H3: </a:t>
            </a:r>
            <a:r>
              <a:rPr i="1" lang="en" sz="1400">
                <a:solidFill>
                  <a:srgbClr val="0E2A47"/>
                </a:solidFill>
                <a:latin typeface="Open Sans"/>
                <a:ea typeface="Open Sans"/>
                <a:cs typeface="Open Sans"/>
                <a:sym typeface="Open Sans"/>
              </a:rPr>
              <a:t>Primary school starting age</a:t>
            </a:r>
            <a:r>
              <a:rPr lang="en" sz="1400">
                <a:solidFill>
                  <a:srgbClr val="0E2A47"/>
                </a:solidFill>
                <a:latin typeface="Open Sans"/>
                <a:ea typeface="Open Sans"/>
                <a:cs typeface="Open Sans"/>
                <a:sym typeface="Open Sans"/>
              </a:rPr>
              <a:t> (years)  is </a:t>
            </a:r>
            <a:r>
              <a:rPr b="1" lang="en" sz="1400">
                <a:solidFill>
                  <a:srgbClr val="0E2A47"/>
                </a:solidFill>
                <a:latin typeface="Open Sans"/>
                <a:ea typeface="Open Sans"/>
                <a:cs typeface="Open Sans"/>
                <a:sym typeface="Open Sans"/>
              </a:rPr>
              <a:t>negatively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Labor force participation rate, total </a:t>
            </a:r>
            <a:r>
              <a:rPr lang="en" sz="1400">
                <a:solidFill>
                  <a:srgbClr val="0E2A47"/>
                </a:solidFill>
                <a:latin typeface="Open Sans"/>
                <a:ea typeface="Open Sans"/>
                <a:cs typeface="Open Sans"/>
                <a:sym typeface="Open Sans"/>
              </a:rPr>
              <a:t>(% of total population ages 15+) (modeled ILO estimate)</a:t>
            </a:r>
            <a:r>
              <a:rPr i="1" lang="en" sz="1400">
                <a:solidFill>
                  <a:srgbClr val="0E2A47"/>
                </a:solidFill>
                <a:latin typeface="Open Sans"/>
                <a:ea typeface="Open Sans"/>
                <a:cs typeface="Open Sans"/>
                <a:sym typeface="Open Sans"/>
              </a:rPr>
              <a:t>.</a:t>
            </a:r>
            <a:endParaRPr b="1" sz="1400">
              <a:latin typeface="Open Sans"/>
              <a:ea typeface="Open Sans"/>
              <a:cs typeface="Open Sans"/>
              <a:sym typeface="Open Sans"/>
            </a:endParaRPr>
          </a:p>
          <a:p>
            <a:pPr indent="0" lvl="0" marL="0" rtl="0" algn="ctr">
              <a:lnSpc>
                <a:spcPct val="100000"/>
              </a:lnSpc>
              <a:spcBef>
                <a:spcPts val="0"/>
              </a:spcBef>
              <a:spcAft>
                <a:spcPts val="0"/>
              </a:spcAft>
              <a:buSzPts val="800"/>
              <a:buNone/>
            </a:pPr>
            <a:r>
              <a:t/>
            </a:r>
            <a:endParaRPr b="1" sz="1400">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9" name="Shape 3319"/>
        <p:cNvGrpSpPr/>
        <p:nvPr/>
      </p:nvGrpSpPr>
      <p:grpSpPr>
        <a:xfrm>
          <a:off x="0" y="0"/>
          <a:ext cx="0" cy="0"/>
          <a:chOff x="0" y="0"/>
          <a:chExt cx="0" cy="0"/>
        </a:xfrm>
      </p:grpSpPr>
      <p:sp>
        <p:nvSpPr>
          <p:cNvPr id="3320" name="Google Shape;3320;p79"/>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 HYPOTHESIS #4</a:t>
            </a:r>
            <a:endParaRPr/>
          </a:p>
        </p:txBody>
      </p:sp>
      <p:sp>
        <p:nvSpPr>
          <p:cNvPr id="3321" name="Google Shape;3321;p79"/>
          <p:cNvSpPr/>
          <p:nvPr/>
        </p:nvSpPr>
        <p:spPr>
          <a:xfrm>
            <a:off x="656775" y="1590900"/>
            <a:ext cx="2846850" cy="24702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EDUCATION</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1600"/>
              </a:spcAft>
              <a:buClr>
                <a:srgbClr val="000000"/>
              </a:buClr>
              <a:buSzPts val="1400"/>
              <a:buFont typeface="Arial"/>
              <a:buNone/>
            </a:pPr>
            <a:r>
              <a:rPr b="0" i="1" lang="en" sz="1400" u="none" cap="none" strike="noStrike">
                <a:solidFill>
                  <a:srgbClr val="FFFFFF"/>
                </a:solidFill>
                <a:latin typeface="Open Sans"/>
                <a:ea typeface="Open Sans"/>
                <a:cs typeface="Open Sans"/>
                <a:sym typeface="Open Sans"/>
              </a:rPr>
              <a:t>Compulsory education, duration </a:t>
            </a:r>
            <a:r>
              <a:rPr b="0" i="0" lang="en" sz="1400" u="none" cap="none" strike="noStrike">
                <a:solidFill>
                  <a:srgbClr val="FFFFFF"/>
                </a:solidFill>
                <a:latin typeface="Open Sans"/>
                <a:ea typeface="Open Sans"/>
                <a:cs typeface="Open Sans"/>
                <a:sym typeface="Open Sans"/>
              </a:rPr>
              <a:t>(years)</a:t>
            </a:r>
            <a:endParaRPr b="0" i="0" sz="1200" u="none" cap="none" strike="noStrike">
              <a:solidFill>
                <a:srgbClr val="FFFFFF"/>
              </a:solidFill>
              <a:latin typeface="Arial"/>
              <a:ea typeface="Arial"/>
              <a:cs typeface="Arial"/>
              <a:sym typeface="Arial"/>
            </a:endParaRPr>
          </a:p>
        </p:txBody>
      </p:sp>
      <p:sp>
        <p:nvSpPr>
          <p:cNvPr id="3322" name="Google Shape;3322;p79"/>
          <p:cNvSpPr/>
          <p:nvPr/>
        </p:nvSpPr>
        <p:spPr>
          <a:xfrm>
            <a:off x="5583575" y="1590900"/>
            <a:ext cx="2846850" cy="25300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SOCIAL</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FFFFFF"/>
                </a:solidFill>
                <a:latin typeface="Open Sans"/>
                <a:ea typeface="Open Sans"/>
                <a:cs typeface="Open Sans"/>
                <a:sym typeface="Open Sans"/>
              </a:rPr>
              <a:t>Adolescent fertility rate </a:t>
            </a:r>
            <a:r>
              <a:rPr b="0" i="0" lang="en" sz="1400" u="none" cap="none" strike="noStrike">
                <a:solidFill>
                  <a:srgbClr val="FFFFFF"/>
                </a:solidFill>
                <a:latin typeface="Open Sans"/>
                <a:ea typeface="Open Sans"/>
                <a:cs typeface="Open Sans"/>
                <a:sym typeface="Open Sans"/>
              </a:rPr>
              <a:t>(births per 1,000 women ages 15-19)</a:t>
            </a:r>
            <a:r>
              <a:rPr b="0" i="0" lang="en" sz="1400" u="none" cap="none" strike="noStrike">
                <a:solidFill>
                  <a:srgbClr val="FFFFFF"/>
                </a:solidFill>
                <a:latin typeface="Arial"/>
                <a:ea typeface="Arial"/>
                <a:cs typeface="Arial"/>
                <a:sym typeface="Arial"/>
              </a:rPr>
              <a:t> </a:t>
            </a:r>
            <a:endParaRPr b="0" i="0" sz="1400" u="none" cap="none" strike="noStrike">
              <a:solidFill>
                <a:srgbClr val="FFFFFF"/>
              </a:solidFill>
              <a:latin typeface="Arial"/>
              <a:ea typeface="Arial"/>
              <a:cs typeface="Arial"/>
              <a:sym typeface="Arial"/>
            </a:endParaRPr>
          </a:p>
        </p:txBody>
      </p:sp>
      <p:sp>
        <p:nvSpPr>
          <p:cNvPr id="3323" name="Google Shape;3323;p79"/>
          <p:cNvSpPr/>
          <p:nvPr/>
        </p:nvSpPr>
        <p:spPr>
          <a:xfrm>
            <a:off x="3903750" y="2655450"/>
            <a:ext cx="1434000" cy="215400"/>
          </a:xfrm>
          <a:prstGeom prst="leftRightArrow">
            <a:avLst>
              <a:gd fmla="val 50000" name="adj1"/>
              <a:gd fmla="val 50000" name="adj2"/>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7" name="Shape 3327"/>
        <p:cNvGrpSpPr/>
        <p:nvPr/>
      </p:nvGrpSpPr>
      <p:grpSpPr>
        <a:xfrm>
          <a:off x="0" y="0"/>
          <a:ext cx="0" cy="0"/>
          <a:chOff x="0" y="0"/>
          <a:chExt cx="0" cy="0"/>
        </a:xfrm>
      </p:grpSpPr>
      <p:sp>
        <p:nvSpPr>
          <p:cNvPr id="3328" name="Google Shape;3328;p80"/>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E2A47"/>
              </a:buClr>
              <a:buSzPts val="1800"/>
              <a:buChar char="●"/>
            </a:pPr>
            <a:r>
              <a:rPr b="1" lang="en" sz="1600">
                <a:solidFill>
                  <a:srgbClr val="0E2A47"/>
                </a:solidFill>
              </a:rPr>
              <a:t>HYPOTHESIS:</a:t>
            </a:r>
            <a:r>
              <a:rPr i="1" lang="en" sz="1600">
                <a:solidFill>
                  <a:srgbClr val="0E2A47"/>
                </a:solidFill>
              </a:rPr>
              <a:t> Compulsory education, duration</a:t>
            </a:r>
            <a:r>
              <a:rPr lang="en" sz="1600">
                <a:solidFill>
                  <a:srgbClr val="0E2A47"/>
                </a:solidFill>
              </a:rPr>
              <a:t> (years)</a:t>
            </a:r>
            <a:r>
              <a:rPr i="1" lang="en" sz="1600">
                <a:solidFill>
                  <a:srgbClr val="0E2A47"/>
                </a:solidFill>
              </a:rPr>
              <a:t> </a:t>
            </a:r>
            <a:r>
              <a:rPr lang="en" sz="1600">
                <a:solidFill>
                  <a:srgbClr val="0E2A47"/>
                </a:solidFill>
              </a:rPr>
              <a:t>is </a:t>
            </a:r>
            <a:r>
              <a:rPr b="1" lang="en" sz="1600">
                <a:solidFill>
                  <a:srgbClr val="0E2A47"/>
                </a:solidFill>
              </a:rPr>
              <a:t>negatively </a:t>
            </a:r>
            <a:r>
              <a:rPr lang="en" sz="1600">
                <a:solidFill>
                  <a:srgbClr val="0E2A47"/>
                </a:solidFill>
              </a:rPr>
              <a:t>correlated to </a:t>
            </a:r>
            <a:r>
              <a:rPr i="1" lang="en" sz="1600">
                <a:solidFill>
                  <a:srgbClr val="0E2A47"/>
                </a:solidFill>
              </a:rPr>
              <a:t>Adolescent fertility rate </a:t>
            </a:r>
            <a:r>
              <a:rPr lang="en" sz="1600">
                <a:solidFill>
                  <a:srgbClr val="0E2A47"/>
                </a:solidFill>
              </a:rPr>
              <a:t>(births per 1,000 women ages 15-19)</a:t>
            </a:r>
            <a:endParaRPr sz="1600">
              <a:solidFill>
                <a:srgbClr val="0E2A47"/>
              </a:solidFill>
            </a:endParaRPr>
          </a:p>
          <a:p>
            <a:pPr indent="-342900" lvl="0" marL="457200" rtl="0" algn="l">
              <a:lnSpc>
                <a:spcPct val="200000"/>
              </a:lnSpc>
              <a:spcBef>
                <a:spcPts val="0"/>
              </a:spcBef>
              <a:spcAft>
                <a:spcPts val="0"/>
              </a:spcAft>
              <a:buClr>
                <a:srgbClr val="0E2A47"/>
              </a:buClr>
              <a:buSzPts val="1800"/>
              <a:buChar char="●"/>
            </a:pPr>
            <a:r>
              <a:rPr b="1" lang="en" sz="1600">
                <a:solidFill>
                  <a:srgbClr val="0E2A47"/>
                </a:solidFill>
              </a:rPr>
              <a:t>RATIONALE:</a:t>
            </a:r>
            <a:r>
              <a:rPr lang="en" sz="1600">
                <a:solidFill>
                  <a:srgbClr val="0E2A47"/>
                </a:solidFill>
              </a:rPr>
              <a:t> The more young  women (15-19) stay in school, the more they will be educated about family planning and risks of pregnancies at a young age. This will lower births per 1,000 women ages 15-19.</a:t>
            </a:r>
            <a:endParaRPr sz="1600">
              <a:solidFill>
                <a:srgbClr val="0E2A47"/>
              </a:solidFill>
            </a:endParaRPr>
          </a:p>
          <a:p>
            <a:pPr indent="0" lvl="0" marL="457200" rtl="0" algn="l">
              <a:lnSpc>
                <a:spcPct val="200000"/>
              </a:lnSpc>
              <a:spcBef>
                <a:spcPts val="1600"/>
              </a:spcBef>
              <a:spcAft>
                <a:spcPts val="0"/>
              </a:spcAft>
              <a:buSzPts val="1400"/>
              <a:buNone/>
            </a:pPr>
            <a:r>
              <a:t/>
            </a:r>
            <a:endParaRPr sz="1600">
              <a:solidFill>
                <a:srgbClr val="0E2A47"/>
              </a:solidFill>
            </a:endParaRPr>
          </a:p>
          <a:p>
            <a:pPr indent="0" lvl="0" marL="457200" rtl="0" algn="l">
              <a:lnSpc>
                <a:spcPct val="150000"/>
              </a:lnSpc>
              <a:spcBef>
                <a:spcPts val="1600"/>
              </a:spcBef>
              <a:spcAft>
                <a:spcPts val="1600"/>
              </a:spcAft>
              <a:buSzPts val="1400"/>
              <a:buNone/>
            </a:pPr>
            <a:r>
              <a:t/>
            </a:r>
            <a:endParaRPr sz="1600">
              <a:solidFill>
                <a:srgbClr val="0E2A47"/>
              </a:solidFill>
            </a:endParaRPr>
          </a:p>
        </p:txBody>
      </p:sp>
      <p:sp>
        <p:nvSpPr>
          <p:cNvPr id="3329" name="Google Shape;3329;p8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HYPOTHESIS 4:</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3" name="Shape 3333"/>
        <p:cNvGrpSpPr/>
        <p:nvPr/>
      </p:nvGrpSpPr>
      <p:grpSpPr>
        <a:xfrm>
          <a:off x="0" y="0"/>
          <a:ext cx="0" cy="0"/>
          <a:chOff x="0" y="0"/>
          <a:chExt cx="0" cy="0"/>
        </a:xfrm>
      </p:grpSpPr>
      <p:sp>
        <p:nvSpPr>
          <p:cNvPr id="3334" name="Google Shape;3334;p81"/>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H4: </a:t>
            </a:r>
            <a:r>
              <a:rPr i="1" lang="en" sz="1400">
                <a:solidFill>
                  <a:srgbClr val="0E2A47"/>
                </a:solidFill>
                <a:latin typeface="Open Sans"/>
                <a:ea typeface="Open Sans"/>
                <a:cs typeface="Open Sans"/>
                <a:sym typeface="Open Sans"/>
              </a:rPr>
              <a:t>Compulsory education, duration</a:t>
            </a:r>
            <a:r>
              <a:rPr lang="en" sz="1400">
                <a:solidFill>
                  <a:srgbClr val="0E2A47"/>
                </a:solidFill>
                <a:latin typeface="Open Sans"/>
                <a:ea typeface="Open Sans"/>
                <a:cs typeface="Open Sans"/>
                <a:sym typeface="Open Sans"/>
              </a:rPr>
              <a:t> (years)</a:t>
            </a:r>
            <a:r>
              <a:rPr i="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is </a:t>
            </a:r>
            <a:r>
              <a:rPr b="1" lang="en" sz="1400">
                <a:solidFill>
                  <a:srgbClr val="0E2A47"/>
                </a:solidFill>
                <a:latin typeface="Open Sans"/>
                <a:ea typeface="Open Sans"/>
                <a:cs typeface="Open Sans"/>
                <a:sym typeface="Open Sans"/>
              </a:rPr>
              <a:t>negatively </a:t>
            </a:r>
            <a:r>
              <a:rPr lang="en" sz="1400">
                <a:solidFill>
                  <a:srgbClr val="0E2A47"/>
                </a:solidFill>
                <a:latin typeface="Open Sans"/>
                <a:ea typeface="Open Sans"/>
                <a:cs typeface="Open Sans"/>
                <a:sym typeface="Open Sans"/>
              </a:rPr>
              <a:t>correlated to </a:t>
            </a:r>
            <a:r>
              <a:rPr i="1" lang="en" sz="1400">
                <a:solidFill>
                  <a:srgbClr val="0E2A47"/>
                </a:solidFill>
                <a:latin typeface="Open Sans"/>
                <a:ea typeface="Open Sans"/>
                <a:cs typeface="Open Sans"/>
                <a:sym typeface="Open Sans"/>
              </a:rPr>
              <a:t>Adolescent fertility rate </a:t>
            </a:r>
            <a:r>
              <a:rPr lang="en" sz="1400">
                <a:solidFill>
                  <a:srgbClr val="0E2A47"/>
                </a:solidFill>
                <a:latin typeface="Open Sans"/>
                <a:ea typeface="Open Sans"/>
                <a:cs typeface="Open Sans"/>
                <a:sym typeface="Open Sans"/>
              </a:rPr>
              <a:t>(births per 1,000 women ages 15-19)</a:t>
            </a:r>
            <a:endParaRPr b="1" sz="1400">
              <a:latin typeface="Open Sans"/>
              <a:ea typeface="Open Sans"/>
              <a:cs typeface="Open Sans"/>
              <a:sym typeface="Open Sans"/>
            </a:endParaRPr>
          </a:p>
        </p:txBody>
      </p:sp>
      <p:pic>
        <p:nvPicPr>
          <p:cNvPr id="3335" name="Google Shape;3335;p81"/>
          <p:cNvPicPr preferRelativeResize="0"/>
          <p:nvPr/>
        </p:nvPicPr>
        <p:blipFill rotWithShape="1">
          <a:blip r:embed="rId3">
            <a:alphaModFix/>
          </a:blip>
          <a:srcRect b="0" l="0" r="0" t="0"/>
          <a:stretch/>
        </p:blipFill>
        <p:spPr>
          <a:xfrm>
            <a:off x="152400" y="1031548"/>
            <a:ext cx="8746474" cy="3959552"/>
          </a:xfrm>
          <a:prstGeom prst="rect">
            <a:avLst/>
          </a:prstGeom>
          <a:noFill/>
          <a:ln>
            <a:noFill/>
          </a:ln>
        </p:spPr>
      </p:pic>
      <p:pic>
        <p:nvPicPr>
          <p:cNvPr id="3336" name="Google Shape;3336;p81"/>
          <p:cNvPicPr preferRelativeResize="0"/>
          <p:nvPr/>
        </p:nvPicPr>
        <p:blipFill rotWithShape="1">
          <a:blip r:embed="rId4">
            <a:alphaModFix/>
          </a:blip>
          <a:srcRect b="0" l="0" r="0" t="0"/>
          <a:stretch/>
        </p:blipFill>
        <p:spPr>
          <a:xfrm>
            <a:off x="2857575" y="2505263"/>
            <a:ext cx="1314450" cy="542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0" name="Shape 3340"/>
        <p:cNvGrpSpPr/>
        <p:nvPr/>
      </p:nvGrpSpPr>
      <p:grpSpPr>
        <a:xfrm>
          <a:off x="0" y="0"/>
          <a:ext cx="0" cy="0"/>
          <a:chOff x="0" y="0"/>
          <a:chExt cx="0" cy="0"/>
        </a:xfrm>
      </p:grpSpPr>
      <p:sp>
        <p:nvSpPr>
          <p:cNvPr id="3341" name="Google Shape;3341;p82"/>
          <p:cNvSpPr txBox="1"/>
          <p:nvPr>
            <p:ph type="ctrTitle"/>
          </p:nvPr>
        </p:nvSpPr>
        <p:spPr>
          <a:xfrm>
            <a:off x="736650" y="205250"/>
            <a:ext cx="7672500" cy="5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H4: </a:t>
            </a:r>
            <a:r>
              <a:rPr i="1" lang="en" sz="1400">
                <a:solidFill>
                  <a:srgbClr val="0E2A47"/>
                </a:solidFill>
                <a:latin typeface="Open Sans"/>
                <a:ea typeface="Open Sans"/>
                <a:cs typeface="Open Sans"/>
                <a:sym typeface="Open Sans"/>
              </a:rPr>
              <a:t>Compulsory education, duration</a:t>
            </a:r>
            <a:r>
              <a:rPr lang="en" sz="1400">
                <a:solidFill>
                  <a:srgbClr val="0E2A47"/>
                </a:solidFill>
                <a:latin typeface="Open Sans"/>
                <a:ea typeface="Open Sans"/>
                <a:cs typeface="Open Sans"/>
                <a:sym typeface="Open Sans"/>
              </a:rPr>
              <a:t> (years)</a:t>
            </a:r>
            <a:r>
              <a:rPr i="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is </a:t>
            </a:r>
            <a:r>
              <a:rPr b="1" lang="en" sz="1400">
                <a:solidFill>
                  <a:srgbClr val="0E2A47"/>
                </a:solidFill>
                <a:latin typeface="Open Sans"/>
                <a:ea typeface="Open Sans"/>
                <a:cs typeface="Open Sans"/>
                <a:sym typeface="Open Sans"/>
              </a:rPr>
              <a:t>negatively </a:t>
            </a:r>
            <a:r>
              <a:rPr lang="en" sz="1400">
                <a:solidFill>
                  <a:srgbClr val="0E2A47"/>
                </a:solidFill>
                <a:latin typeface="Open Sans"/>
                <a:ea typeface="Open Sans"/>
                <a:cs typeface="Open Sans"/>
                <a:sym typeface="Open Sans"/>
              </a:rPr>
              <a:t>correlated to </a:t>
            </a:r>
            <a:r>
              <a:rPr i="1" lang="en" sz="1400">
                <a:solidFill>
                  <a:srgbClr val="0E2A47"/>
                </a:solidFill>
                <a:latin typeface="Open Sans"/>
                <a:ea typeface="Open Sans"/>
                <a:cs typeface="Open Sans"/>
                <a:sym typeface="Open Sans"/>
              </a:rPr>
              <a:t>Adolescent fertility rate </a:t>
            </a:r>
            <a:r>
              <a:rPr lang="en" sz="1400">
                <a:solidFill>
                  <a:srgbClr val="0E2A47"/>
                </a:solidFill>
                <a:latin typeface="Open Sans"/>
                <a:ea typeface="Open Sans"/>
                <a:cs typeface="Open Sans"/>
                <a:sym typeface="Open Sans"/>
              </a:rPr>
              <a:t>(births per 1,000 women ages 15-19)</a:t>
            </a:r>
            <a:endParaRPr b="1" sz="1400">
              <a:latin typeface="Open Sans"/>
              <a:ea typeface="Open Sans"/>
              <a:cs typeface="Open Sans"/>
              <a:sym typeface="Open Sans"/>
            </a:endParaRPr>
          </a:p>
        </p:txBody>
      </p:sp>
      <p:pic>
        <p:nvPicPr>
          <p:cNvPr id="3342" name="Google Shape;3342;p82"/>
          <p:cNvPicPr preferRelativeResize="0"/>
          <p:nvPr/>
        </p:nvPicPr>
        <p:blipFill rotWithShape="1">
          <a:blip r:embed="rId3">
            <a:alphaModFix/>
          </a:blip>
          <a:srcRect b="0" l="0" r="0" t="0"/>
          <a:stretch/>
        </p:blipFill>
        <p:spPr>
          <a:xfrm>
            <a:off x="7470200" y="846425"/>
            <a:ext cx="1673800" cy="657225"/>
          </a:xfrm>
          <a:prstGeom prst="rect">
            <a:avLst/>
          </a:prstGeom>
          <a:noFill/>
          <a:ln>
            <a:noFill/>
          </a:ln>
        </p:spPr>
      </p:pic>
      <p:pic>
        <p:nvPicPr>
          <p:cNvPr id="3343" name="Google Shape;3343;p82"/>
          <p:cNvPicPr preferRelativeResize="0"/>
          <p:nvPr/>
        </p:nvPicPr>
        <p:blipFill rotWithShape="1">
          <a:blip r:embed="rId4">
            <a:alphaModFix/>
          </a:blip>
          <a:srcRect b="0" l="0" r="0" t="0"/>
          <a:stretch/>
        </p:blipFill>
        <p:spPr>
          <a:xfrm>
            <a:off x="0" y="846425"/>
            <a:ext cx="7470199" cy="4297075"/>
          </a:xfrm>
          <a:prstGeom prst="rect">
            <a:avLst/>
          </a:prstGeom>
          <a:noFill/>
          <a:ln>
            <a:noFill/>
          </a:ln>
        </p:spPr>
      </p:pic>
      <p:pic>
        <p:nvPicPr>
          <p:cNvPr id="3344" name="Google Shape;3344;p82"/>
          <p:cNvPicPr preferRelativeResize="0"/>
          <p:nvPr/>
        </p:nvPicPr>
        <p:blipFill rotWithShape="1">
          <a:blip r:embed="rId5">
            <a:alphaModFix/>
          </a:blip>
          <a:srcRect b="0" l="0" r="0" t="0"/>
          <a:stretch/>
        </p:blipFill>
        <p:spPr>
          <a:xfrm>
            <a:off x="7563811" y="3925961"/>
            <a:ext cx="1486575" cy="1133825"/>
          </a:xfrm>
          <a:prstGeom prst="rect">
            <a:avLst/>
          </a:prstGeom>
          <a:noFill/>
          <a:ln>
            <a:noFill/>
          </a:ln>
        </p:spPr>
      </p:pic>
      <p:sp>
        <p:nvSpPr>
          <p:cNvPr id="3345" name="Google Shape;3345;p82"/>
          <p:cNvSpPr/>
          <p:nvPr/>
        </p:nvSpPr>
        <p:spPr>
          <a:xfrm>
            <a:off x="7409975" y="4393125"/>
            <a:ext cx="150600" cy="19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9" name="Shape 3349"/>
        <p:cNvGrpSpPr/>
        <p:nvPr/>
      </p:nvGrpSpPr>
      <p:grpSpPr>
        <a:xfrm>
          <a:off x="0" y="0"/>
          <a:ext cx="0" cy="0"/>
          <a:chOff x="0" y="0"/>
          <a:chExt cx="0" cy="0"/>
        </a:xfrm>
      </p:grpSpPr>
      <p:sp>
        <p:nvSpPr>
          <p:cNvPr id="3350" name="Google Shape;3350;p83"/>
          <p:cNvSpPr txBox="1"/>
          <p:nvPr>
            <p:ph idx="1" type="body"/>
          </p:nvPr>
        </p:nvSpPr>
        <p:spPr>
          <a:xfrm>
            <a:off x="430300" y="1055850"/>
            <a:ext cx="8276700" cy="3513000"/>
          </a:xfrm>
          <a:prstGeom prst="rect">
            <a:avLst/>
          </a:prstGeom>
          <a:noFill/>
          <a:ln>
            <a:noFill/>
          </a:ln>
        </p:spPr>
        <p:txBody>
          <a:bodyPr anchorCtr="0" anchor="t" bIns="91425" lIns="91425" spcFirstLastPara="1" rIns="91425" wrap="square" tIns="91425">
            <a:noAutofit/>
          </a:bodyPr>
          <a:lstStyle/>
          <a:p>
            <a:pPr indent="-301625" lvl="0" marL="457200" rtl="0" algn="l">
              <a:lnSpc>
                <a:spcPct val="115000"/>
              </a:lnSpc>
              <a:spcBef>
                <a:spcPts val="0"/>
              </a:spcBef>
              <a:spcAft>
                <a:spcPts val="0"/>
              </a:spcAft>
              <a:buClr>
                <a:schemeClr val="lt2"/>
              </a:buClr>
              <a:buSzPts val="1150"/>
              <a:buChar char="●"/>
            </a:pPr>
            <a:r>
              <a:rPr b="1" lang="en" sz="1150" u="sng">
                <a:solidFill>
                  <a:schemeClr val="dk1"/>
                </a:solidFill>
              </a:rPr>
              <a:t>Line Chart:</a:t>
            </a:r>
            <a:endParaRPr b="1" sz="1150" u="sng">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Compulsory education (years) ranged from 0 to 15 years</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Big spike was seen for the compulsory education duration of 8 years which had the highest fertility rate births per 1000 women of 82.78</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The lowest fertility rate births per 1000 women was 13, for a compulsory education duration of 6 years </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A 13 year mandatory education duration saw a fairly low fertility rate of 15.16 in support of the hypothesis </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This trend was counteracted by the higher fertility rates seen in longer duration years like 14 and 15 years</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b="1" lang="en" sz="1150">
                <a:solidFill>
                  <a:schemeClr val="dk1"/>
                </a:solidFill>
              </a:rPr>
              <a:t>Trend line</a:t>
            </a:r>
            <a:r>
              <a:rPr lang="en" sz="1150">
                <a:solidFill>
                  <a:schemeClr val="dk1"/>
                </a:solidFill>
              </a:rPr>
              <a:t> goes against the hypothesis showing a </a:t>
            </a:r>
            <a:r>
              <a:rPr b="1" i="1" lang="en" sz="1150">
                <a:solidFill>
                  <a:schemeClr val="dk1"/>
                </a:solidFill>
              </a:rPr>
              <a:t>positive relationship</a:t>
            </a:r>
            <a:r>
              <a:rPr lang="en" sz="1150">
                <a:solidFill>
                  <a:schemeClr val="dk1"/>
                </a:solidFill>
              </a:rPr>
              <a:t> between the 2 variables: </a:t>
            </a:r>
            <a:endParaRPr sz="1150">
              <a:solidFill>
                <a:schemeClr val="dk1"/>
              </a:solidFill>
            </a:endParaRPr>
          </a:p>
          <a:p>
            <a:pPr indent="-301625" lvl="2" marL="1371600" rtl="0" algn="l">
              <a:lnSpc>
                <a:spcPct val="115000"/>
              </a:lnSpc>
              <a:spcBef>
                <a:spcPts val="0"/>
              </a:spcBef>
              <a:spcAft>
                <a:spcPts val="0"/>
              </a:spcAft>
              <a:buClr>
                <a:schemeClr val="dk1"/>
              </a:buClr>
              <a:buSzPts val="1150"/>
              <a:buChar char="■"/>
            </a:pPr>
            <a:r>
              <a:rPr lang="en" sz="1150">
                <a:solidFill>
                  <a:schemeClr val="dk1"/>
                </a:solidFill>
              </a:rPr>
              <a:t>R-Squared is low at 0.34. This shows that  66% of the data’s variation cannot be explained</a:t>
            </a:r>
            <a:endParaRPr sz="1150">
              <a:solidFill>
                <a:schemeClr val="dk1"/>
              </a:solidFill>
            </a:endParaRPr>
          </a:p>
          <a:p>
            <a:pPr indent="-301625" lvl="0" marL="457200" rtl="0" algn="l">
              <a:lnSpc>
                <a:spcPct val="115000"/>
              </a:lnSpc>
              <a:spcBef>
                <a:spcPts val="0"/>
              </a:spcBef>
              <a:spcAft>
                <a:spcPts val="0"/>
              </a:spcAft>
              <a:buClr>
                <a:schemeClr val="lt2"/>
              </a:buClr>
              <a:buSzPts val="1150"/>
              <a:buChar char="●"/>
            </a:pPr>
            <a:r>
              <a:rPr b="1" lang="en" sz="1150" u="sng">
                <a:solidFill>
                  <a:schemeClr val="dk1"/>
                </a:solidFill>
              </a:rPr>
              <a:t>Tree Map: </a:t>
            </a:r>
            <a:endParaRPr b="1" sz="1150" u="sng">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Color shade represents the average adolescent fertility rate, while the figures in the boxes represent the average compulsory education duration in years for each country</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The highest adolescent fertility rates were seen in North America and South America which had compulsory education years ranging between 10 - 12 years which does not support the hypothesis</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Kenya stood out among the African countries for having the highest fertility rate in this region. Their average  compulsory education duration is 8 years (lower end of spectrum), which supports the hypothesis</a:t>
            </a:r>
            <a:endParaRPr sz="1150">
              <a:solidFill>
                <a:schemeClr val="dk1"/>
              </a:solidFill>
            </a:endParaRPr>
          </a:p>
          <a:p>
            <a:pPr indent="-301625" lvl="1" marL="914400" rtl="0" algn="l">
              <a:lnSpc>
                <a:spcPct val="115000"/>
              </a:lnSpc>
              <a:spcBef>
                <a:spcPts val="0"/>
              </a:spcBef>
              <a:spcAft>
                <a:spcPts val="0"/>
              </a:spcAft>
              <a:buClr>
                <a:schemeClr val="dk1"/>
              </a:buClr>
              <a:buSzPts val="1150"/>
              <a:buChar char="○"/>
            </a:pPr>
            <a:r>
              <a:rPr lang="en" sz="1150">
                <a:solidFill>
                  <a:schemeClr val="dk1"/>
                </a:solidFill>
              </a:rPr>
              <a:t>Europe had some of the lowest fertility rates, with longer duration years ranging between 9 to 13 years</a:t>
            </a:r>
            <a:endParaRPr sz="1150">
              <a:solidFill>
                <a:schemeClr val="dk1"/>
              </a:solidFill>
            </a:endParaRPr>
          </a:p>
          <a:p>
            <a:pPr indent="0" lvl="0" marL="457200" rtl="0" algn="l">
              <a:lnSpc>
                <a:spcPct val="100000"/>
              </a:lnSpc>
              <a:spcBef>
                <a:spcPts val="1600"/>
              </a:spcBef>
              <a:spcAft>
                <a:spcPts val="0"/>
              </a:spcAft>
              <a:buSzPts val="1400"/>
              <a:buNone/>
            </a:pPr>
            <a:r>
              <a:t/>
            </a:r>
            <a:endParaRPr sz="1150">
              <a:solidFill>
                <a:schemeClr val="dk1"/>
              </a:solidFill>
            </a:endParaRPr>
          </a:p>
          <a:p>
            <a:pPr indent="0" lvl="0" marL="914400" rtl="0" algn="l">
              <a:lnSpc>
                <a:spcPct val="100000"/>
              </a:lnSpc>
              <a:spcBef>
                <a:spcPts val="1600"/>
              </a:spcBef>
              <a:spcAft>
                <a:spcPts val="1600"/>
              </a:spcAft>
              <a:buSzPts val="1400"/>
              <a:buNone/>
            </a:pPr>
            <a:r>
              <a:t/>
            </a:r>
            <a:endParaRPr>
              <a:solidFill>
                <a:schemeClr val="dk1"/>
              </a:solidFill>
            </a:endParaRPr>
          </a:p>
        </p:txBody>
      </p:sp>
      <p:sp>
        <p:nvSpPr>
          <p:cNvPr id="3351" name="Google Shape;3351;p8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RESULTS H4: </a:t>
            </a:r>
            <a:r>
              <a:rPr i="1" lang="en" sz="1400">
                <a:solidFill>
                  <a:srgbClr val="0E2A47"/>
                </a:solidFill>
                <a:latin typeface="Open Sans"/>
                <a:ea typeface="Open Sans"/>
                <a:cs typeface="Open Sans"/>
                <a:sym typeface="Open Sans"/>
              </a:rPr>
              <a:t>Compulsory education, duration</a:t>
            </a:r>
            <a:r>
              <a:rPr lang="en" sz="1400">
                <a:solidFill>
                  <a:srgbClr val="0E2A47"/>
                </a:solidFill>
                <a:latin typeface="Open Sans"/>
                <a:ea typeface="Open Sans"/>
                <a:cs typeface="Open Sans"/>
                <a:sym typeface="Open Sans"/>
              </a:rPr>
              <a:t> (years)</a:t>
            </a:r>
            <a:r>
              <a:rPr i="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is </a:t>
            </a:r>
            <a:r>
              <a:rPr b="1" lang="en" sz="1400">
                <a:solidFill>
                  <a:srgbClr val="0E2A47"/>
                </a:solidFill>
                <a:latin typeface="Open Sans"/>
                <a:ea typeface="Open Sans"/>
                <a:cs typeface="Open Sans"/>
                <a:sym typeface="Open Sans"/>
              </a:rPr>
              <a:t>negatively </a:t>
            </a:r>
            <a:r>
              <a:rPr lang="en" sz="1400">
                <a:solidFill>
                  <a:srgbClr val="0E2A47"/>
                </a:solidFill>
                <a:latin typeface="Open Sans"/>
                <a:ea typeface="Open Sans"/>
                <a:cs typeface="Open Sans"/>
                <a:sym typeface="Open Sans"/>
              </a:rPr>
              <a:t>correlated to </a:t>
            </a:r>
            <a:r>
              <a:rPr i="1" lang="en" sz="1400">
                <a:solidFill>
                  <a:srgbClr val="0E2A47"/>
                </a:solidFill>
                <a:latin typeface="Open Sans"/>
                <a:ea typeface="Open Sans"/>
                <a:cs typeface="Open Sans"/>
                <a:sym typeface="Open Sans"/>
              </a:rPr>
              <a:t>Adolescent fertility rate </a:t>
            </a:r>
            <a:r>
              <a:rPr lang="en" sz="1400">
                <a:solidFill>
                  <a:srgbClr val="0E2A47"/>
                </a:solidFill>
                <a:latin typeface="Open Sans"/>
                <a:ea typeface="Open Sans"/>
                <a:cs typeface="Open Sans"/>
                <a:sym typeface="Open Sans"/>
              </a:rPr>
              <a:t>(births per 1,000 women ages 15-19)</a:t>
            </a:r>
            <a:endParaRPr b="1" sz="1400">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5" name="Shape 3355"/>
        <p:cNvGrpSpPr/>
        <p:nvPr/>
      </p:nvGrpSpPr>
      <p:grpSpPr>
        <a:xfrm>
          <a:off x="0" y="0"/>
          <a:ext cx="0" cy="0"/>
          <a:chOff x="0" y="0"/>
          <a:chExt cx="0" cy="0"/>
        </a:xfrm>
      </p:grpSpPr>
      <p:sp>
        <p:nvSpPr>
          <p:cNvPr id="3356" name="Google Shape;3356;p84"/>
          <p:cNvSpPr txBox="1"/>
          <p:nvPr>
            <p:ph idx="1" type="body"/>
          </p:nvPr>
        </p:nvSpPr>
        <p:spPr>
          <a:xfrm>
            <a:off x="720000" y="1055850"/>
            <a:ext cx="7704000" cy="35130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lt2"/>
              </a:buClr>
              <a:buSzPts val="1300"/>
              <a:buChar char="●"/>
            </a:pPr>
            <a:r>
              <a:rPr b="1" lang="en" sz="1300" u="sng">
                <a:solidFill>
                  <a:schemeClr val="dk1"/>
                </a:solidFill>
              </a:rPr>
              <a:t>Conclusion: </a:t>
            </a:r>
            <a:endParaRPr b="1" sz="1300" u="sng">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Missing data for Malaysia (Asia) for its compulsory education duration for 2002</a:t>
            </a:r>
            <a:endParaRPr b="1" i="1" sz="1300">
              <a:solidFill>
                <a:srgbClr val="0000FF"/>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Major peaks in fertility rates per 1000 women were seen for compulsory years 8, 12 and 15</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The greatest increase in fertility rates for consecutive years were seen between 13 and 14 years of education</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b="1" i="1" lang="en" sz="1300">
                <a:solidFill>
                  <a:srgbClr val="0000FF"/>
                </a:solidFill>
              </a:rPr>
              <a:t>Despite the few countries in Europe and one country in Africa that supported the hypothesis, no general trend was seen between the compulsory education duration (rates) and the adolescent fertility rate (births per 1,000 women ages 15-19)</a:t>
            </a:r>
            <a:endParaRPr sz="1300">
              <a:solidFill>
                <a:schemeClr val="dk1"/>
              </a:solidFill>
            </a:endParaRPr>
          </a:p>
          <a:p>
            <a:pPr indent="0" lvl="0" marL="914400" rtl="0" algn="l">
              <a:lnSpc>
                <a:spcPct val="150000"/>
              </a:lnSpc>
              <a:spcBef>
                <a:spcPts val="1600"/>
              </a:spcBef>
              <a:spcAft>
                <a:spcPts val="1600"/>
              </a:spcAft>
              <a:buSzPts val="1400"/>
              <a:buNone/>
            </a:pPr>
            <a:r>
              <a:t/>
            </a:r>
            <a:endParaRPr sz="1300">
              <a:solidFill>
                <a:schemeClr val="dk1"/>
              </a:solidFill>
            </a:endParaRPr>
          </a:p>
        </p:txBody>
      </p:sp>
      <p:sp>
        <p:nvSpPr>
          <p:cNvPr id="3357" name="Google Shape;3357;p84"/>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RESULTS H4: </a:t>
            </a:r>
            <a:r>
              <a:rPr i="1" lang="en" sz="1400">
                <a:solidFill>
                  <a:srgbClr val="0E2A47"/>
                </a:solidFill>
                <a:latin typeface="Open Sans"/>
                <a:ea typeface="Open Sans"/>
                <a:cs typeface="Open Sans"/>
                <a:sym typeface="Open Sans"/>
              </a:rPr>
              <a:t>Compulsory education, duration</a:t>
            </a:r>
            <a:r>
              <a:rPr lang="en" sz="1400">
                <a:solidFill>
                  <a:srgbClr val="0E2A47"/>
                </a:solidFill>
                <a:latin typeface="Open Sans"/>
                <a:ea typeface="Open Sans"/>
                <a:cs typeface="Open Sans"/>
                <a:sym typeface="Open Sans"/>
              </a:rPr>
              <a:t> (years)</a:t>
            </a:r>
            <a:r>
              <a:rPr i="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is </a:t>
            </a:r>
            <a:r>
              <a:rPr b="1" lang="en" sz="1400">
                <a:solidFill>
                  <a:srgbClr val="0E2A47"/>
                </a:solidFill>
                <a:latin typeface="Open Sans"/>
                <a:ea typeface="Open Sans"/>
                <a:cs typeface="Open Sans"/>
                <a:sym typeface="Open Sans"/>
              </a:rPr>
              <a:t>negatively </a:t>
            </a:r>
            <a:r>
              <a:rPr lang="en" sz="1400">
                <a:solidFill>
                  <a:srgbClr val="0E2A47"/>
                </a:solidFill>
                <a:latin typeface="Open Sans"/>
                <a:ea typeface="Open Sans"/>
                <a:cs typeface="Open Sans"/>
                <a:sym typeface="Open Sans"/>
              </a:rPr>
              <a:t>correlated to </a:t>
            </a:r>
            <a:r>
              <a:rPr i="1" lang="en" sz="1400">
                <a:solidFill>
                  <a:srgbClr val="0E2A47"/>
                </a:solidFill>
                <a:latin typeface="Open Sans"/>
                <a:ea typeface="Open Sans"/>
                <a:cs typeface="Open Sans"/>
                <a:sym typeface="Open Sans"/>
              </a:rPr>
              <a:t>Adolescent fertility rate </a:t>
            </a:r>
            <a:r>
              <a:rPr lang="en" sz="1400">
                <a:solidFill>
                  <a:srgbClr val="0E2A47"/>
                </a:solidFill>
                <a:latin typeface="Open Sans"/>
                <a:ea typeface="Open Sans"/>
                <a:cs typeface="Open Sans"/>
                <a:sym typeface="Open Sans"/>
              </a:rPr>
              <a:t>(births per 1,000 women ages 15-19)</a:t>
            </a:r>
            <a:endParaRPr b="1" sz="14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1" name="Shape 2961"/>
        <p:cNvGrpSpPr/>
        <p:nvPr/>
      </p:nvGrpSpPr>
      <p:grpSpPr>
        <a:xfrm>
          <a:off x="0" y="0"/>
          <a:ext cx="0" cy="0"/>
          <a:chOff x="0" y="0"/>
          <a:chExt cx="0" cy="0"/>
        </a:xfrm>
      </p:grpSpPr>
      <p:sp>
        <p:nvSpPr>
          <p:cNvPr id="2962" name="Google Shape;2962;p40"/>
          <p:cNvSpPr txBox="1"/>
          <p:nvPr>
            <p:ph type="title"/>
          </p:nvPr>
        </p:nvSpPr>
        <p:spPr>
          <a:xfrm>
            <a:off x="1214100" y="639625"/>
            <a:ext cx="6576000" cy="107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lang="en" sz="4000"/>
              <a:t>THEME: EDUCATION</a:t>
            </a:r>
            <a:endParaRPr sz="4000"/>
          </a:p>
        </p:txBody>
      </p:sp>
      <p:sp>
        <p:nvSpPr>
          <p:cNvPr id="2963" name="Google Shape;2963;p40"/>
          <p:cNvSpPr txBox="1"/>
          <p:nvPr>
            <p:ph idx="1" type="subTitle"/>
          </p:nvPr>
        </p:nvSpPr>
        <p:spPr>
          <a:xfrm>
            <a:off x="1360200" y="1675750"/>
            <a:ext cx="6576000" cy="3028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rgbClr val="0E2A47"/>
              </a:buClr>
              <a:buSzPts val="2000"/>
              <a:buChar char="●"/>
            </a:pPr>
            <a:r>
              <a:rPr lang="en" sz="2000">
                <a:solidFill>
                  <a:srgbClr val="0E2A47"/>
                </a:solidFill>
              </a:rPr>
              <a:t>All people have a right to education.  It is vital to future development, accomplishments and success.</a:t>
            </a:r>
            <a:endParaRPr sz="2000">
              <a:solidFill>
                <a:srgbClr val="0E2A47"/>
              </a:solidFill>
            </a:endParaRPr>
          </a:p>
          <a:p>
            <a:pPr indent="-355600" lvl="0" marL="457200" rtl="0" algn="l">
              <a:lnSpc>
                <a:spcPct val="115000"/>
              </a:lnSpc>
              <a:spcBef>
                <a:spcPts val="0"/>
              </a:spcBef>
              <a:spcAft>
                <a:spcPts val="0"/>
              </a:spcAft>
              <a:buClr>
                <a:srgbClr val="0E2A47"/>
              </a:buClr>
              <a:buSzPts val="2000"/>
              <a:buChar char="●"/>
            </a:pPr>
            <a:r>
              <a:rPr lang="en" sz="2000">
                <a:solidFill>
                  <a:srgbClr val="0E2A47"/>
                </a:solidFill>
                <a:highlight>
                  <a:srgbClr val="F9F9F9"/>
                </a:highlight>
              </a:rPr>
              <a:t>Children and youth gain necessary knowledge and skills through quality basic education.</a:t>
            </a:r>
            <a:endParaRPr sz="2000">
              <a:solidFill>
                <a:srgbClr val="0E2A47"/>
              </a:solidFill>
              <a:highlight>
                <a:srgbClr val="F9F9F9"/>
              </a:highlight>
            </a:endParaRPr>
          </a:p>
          <a:p>
            <a:pPr indent="-355600" lvl="0" marL="457200" rtl="0" algn="l">
              <a:lnSpc>
                <a:spcPct val="100000"/>
              </a:lnSpc>
              <a:spcBef>
                <a:spcPts val="0"/>
              </a:spcBef>
              <a:spcAft>
                <a:spcPts val="0"/>
              </a:spcAft>
              <a:buClr>
                <a:srgbClr val="0E2A47"/>
              </a:buClr>
              <a:buSzPts val="2000"/>
              <a:buChar char="●"/>
            </a:pPr>
            <a:r>
              <a:rPr lang="en" sz="2000">
                <a:solidFill>
                  <a:srgbClr val="0E2A47"/>
                </a:solidFill>
              </a:rPr>
              <a:t>It also reduces rates of poverty and promotes economic growth and social development. (Habitat for Humanity of Broward, 2020)</a:t>
            </a:r>
            <a:endParaRPr sz="2000">
              <a:solidFill>
                <a:srgbClr val="0E2A47"/>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1" name="Shape 3361"/>
        <p:cNvGrpSpPr/>
        <p:nvPr/>
      </p:nvGrpSpPr>
      <p:grpSpPr>
        <a:xfrm>
          <a:off x="0" y="0"/>
          <a:ext cx="0" cy="0"/>
          <a:chOff x="0" y="0"/>
          <a:chExt cx="0" cy="0"/>
        </a:xfrm>
      </p:grpSpPr>
      <p:sp>
        <p:nvSpPr>
          <p:cNvPr id="3362" name="Google Shape;3362;p8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HYPOTHESIS #5</a:t>
            </a:r>
            <a:endParaRPr/>
          </a:p>
        </p:txBody>
      </p:sp>
      <p:sp>
        <p:nvSpPr>
          <p:cNvPr id="3363" name="Google Shape;3363;p85"/>
          <p:cNvSpPr/>
          <p:nvPr/>
        </p:nvSpPr>
        <p:spPr>
          <a:xfrm>
            <a:off x="656775" y="1590900"/>
            <a:ext cx="2846850" cy="24702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EDUCATION</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1600"/>
              </a:spcAft>
              <a:buClr>
                <a:srgbClr val="000000"/>
              </a:buClr>
              <a:buSzPts val="1400"/>
              <a:buFont typeface="Arial"/>
              <a:buNone/>
            </a:pPr>
            <a:r>
              <a:rPr b="0" i="1" lang="en" sz="1400" u="none" cap="none" strike="noStrike">
                <a:solidFill>
                  <a:srgbClr val="FFFFFF"/>
                </a:solidFill>
                <a:latin typeface="Open Sans"/>
                <a:ea typeface="Open Sans"/>
                <a:cs typeface="Open Sans"/>
                <a:sym typeface="Open Sans"/>
              </a:rPr>
              <a:t>     Compulsory education,duration </a:t>
            </a:r>
            <a:r>
              <a:rPr b="0" i="0" lang="en" sz="1400" u="none" cap="none" strike="noStrike">
                <a:solidFill>
                  <a:srgbClr val="FFFFFF"/>
                </a:solidFill>
                <a:latin typeface="Open Sans"/>
                <a:ea typeface="Open Sans"/>
                <a:cs typeface="Open Sans"/>
                <a:sym typeface="Open Sans"/>
              </a:rPr>
              <a:t>(years)</a:t>
            </a:r>
            <a:endParaRPr b="0" i="0" sz="1200" u="none" cap="none" strike="noStrike">
              <a:solidFill>
                <a:srgbClr val="FFFFFF"/>
              </a:solidFill>
              <a:latin typeface="Arial"/>
              <a:ea typeface="Arial"/>
              <a:cs typeface="Arial"/>
              <a:sym typeface="Arial"/>
            </a:endParaRPr>
          </a:p>
        </p:txBody>
      </p:sp>
      <p:sp>
        <p:nvSpPr>
          <p:cNvPr id="3364" name="Google Shape;3364;p85"/>
          <p:cNvSpPr/>
          <p:nvPr/>
        </p:nvSpPr>
        <p:spPr>
          <a:xfrm>
            <a:off x="5583575" y="1590900"/>
            <a:ext cx="2846850" cy="25300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HEALTH</a:t>
            </a:r>
            <a:endParaRPr b="1" i="0" sz="1400" u="none" cap="none" strike="noStrike">
              <a:solidFill>
                <a:srgbClr val="00FF00"/>
              </a:solidFill>
              <a:latin typeface="Arial"/>
              <a:ea typeface="Arial"/>
              <a:cs typeface="Arial"/>
              <a:sym typeface="Arial"/>
            </a:endParaRPr>
          </a:p>
          <a:p>
            <a:pPr indent="0" lvl="0" marL="0" marR="0" rtl="0" algn="ctr">
              <a:lnSpc>
                <a:spcPct val="115000"/>
              </a:lnSpc>
              <a:spcBef>
                <a:spcPts val="1200"/>
              </a:spcBef>
              <a:spcAft>
                <a:spcPts val="120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r>
              <a:rPr b="0" i="0" lang="en" sz="1400" u="none" cap="none" strike="noStrike">
                <a:solidFill>
                  <a:schemeClr val="lt1"/>
                </a:solidFill>
                <a:latin typeface="Arial"/>
                <a:ea typeface="Arial"/>
                <a:cs typeface="Arial"/>
                <a:sym typeface="Arial"/>
              </a:rPr>
              <a:t> </a:t>
            </a:r>
            <a:r>
              <a:rPr b="0" i="1" lang="en" sz="1400" u="none" cap="none" strike="noStrike">
                <a:solidFill>
                  <a:schemeClr val="lt1"/>
                </a:solidFill>
                <a:latin typeface="Arial"/>
                <a:ea typeface="Arial"/>
                <a:cs typeface="Arial"/>
                <a:sym typeface="Arial"/>
              </a:rPr>
              <a:t>Survival to age 65, female</a:t>
            </a:r>
            <a:r>
              <a:rPr b="1" i="0" lang="en" sz="1400" u="none" cap="none" strike="noStrike">
                <a:solidFill>
                  <a:schemeClr val="lt1"/>
                </a:solidFill>
                <a:latin typeface="Arial"/>
                <a:ea typeface="Arial"/>
                <a:cs typeface="Arial"/>
                <a:sym typeface="Arial"/>
              </a:rPr>
              <a:t> </a:t>
            </a:r>
            <a:r>
              <a:rPr b="0" i="0" lang="en" sz="1400" u="none" cap="none" strike="noStrike">
                <a:solidFill>
                  <a:schemeClr val="lt1"/>
                </a:solidFill>
                <a:latin typeface="Arial"/>
                <a:ea typeface="Arial"/>
                <a:cs typeface="Arial"/>
                <a:sym typeface="Arial"/>
              </a:rPr>
              <a:t>(% of cohort) and </a:t>
            </a:r>
            <a:r>
              <a:rPr b="0" i="1" lang="en" sz="1400" u="none" cap="none" strike="noStrike">
                <a:solidFill>
                  <a:schemeClr val="lt1"/>
                </a:solidFill>
                <a:latin typeface="Arial"/>
                <a:ea typeface="Arial"/>
                <a:cs typeface="Arial"/>
                <a:sym typeface="Arial"/>
              </a:rPr>
              <a:t>Survival to age 65, male</a:t>
            </a:r>
            <a:r>
              <a:rPr b="0" i="0" lang="en" sz="1400" u="none" cap="none" strike="noStrike">
                <a:solidFill>
                  <a:schemeClr val="lt1"/>
                </a:solidFill>
                <a:latin typeface="Arial"/>
                <a:ea typeface="Arial"/>
                <a:cs typeface="Arial"/>
                <a:sym typeface="Arial"/>
              </a:rPr>
              <a:t> (% of cohort)</a:t>
            </a:r>
            <a:endParaRPr b="0" i="0" sz="1500" u="none" cap="none" strike="noStrike">
              <a:solidFill>
                <a:srgbClr val="FFFFFF"/>
              </a:solidFill>
              <a:latin typeface="Arial"/>
              <a:ea typeface="Arial"/>
              <a:cs typeface="Arial"/>
              <a:sym typeface="Arial"/>
            </a:endParaRPr>
          </a:p>
        </p:txBody>
      </p:sp>
      <p:sp>
        <p:nvSpPr>
          <p:cNvPr id="3365" name="Google Shape;3365;p85"/>
          <p:cNvSpPr/>
          <p:nvPr/>
        </p:nvSpPr>
        <p:spPr>
          <a:xfrm>
            <a:off x="3903750" y="2655450"/>
            <a:ext cx="1434000" cy="215400"/>
          </a:xfrm>
          <a:prstGeom prst="leftRightArrow">
            <a:avLst>
              <a:gd fmla="val 50000" name="adj1"/>
              <a:gd fmla="val 50000" name="adj2"/>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9" name="Shape 3369"/>
        <p:cNvGrpSpPr/>
        <p:nvPr/>
      </p:nvGrpSpPr>
      <p:grpSpPr>
        <a:xfrm>
          <a:off x="0" y="0"/>
          <a:ext cx="0" cy="0"/>
          <a:chOff x="0" y="0"/>
          <a:chExt cx="0" cy="0"/>
        </a:xfrm>
      </p:grpSpPr>
      <p:sp>
        <p:nvSpPr>
          <p:cNvPr id="3370" name="Google Shape;3370;p86"/>
          <p:cNvSpPr txBox="1"/>
          <p:nvPr>
            <p:ph idx="1" type="body"/>
          </p:nvPr>
        </p:nvSpPr>
        <p:spPr>
          <a:xfrm>
            <a:off x="720000" y="1055850"/>
            <a:ext cx="7704000" cy="3753000"/>
          </a:xfrm>
          <a:prstGeom prst="rect">
            <a:avLst/>
          </a:prstGeom>
          <a:noFill/>
          <a:ln>
            <a:noFill/>
          </a:ln>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rgbClr val="0E2A47"/>
              </a:buClr>
              <a:buSzPts val="1700"/>
              <a:buChar char="●"/>
            </a:pPr>
            <a:r>
              <a:rPr b="1" lang="en" sz="1500">
                <a:solidFill>
                  <a:srgbClr val="0E2A47"/>
                </a:solidFill>
              </a:rPr>
              <a:t>HYPOTHESIS:</a:t>
            </a:r>
            <a:r>
              <a:rPr lang="en" sz="1500">
                <a:solidFill>
                  <a:srgbClr val="0E2A47"/>
                </a:solidFill>
              </a:rPr>
              <a:t> </a:t>
            </a:r>
            <a:r>
              <a:rPr i="1" lang="en" sz="1500">
                <a:solidFill>
                  <a:srgbClr val="0E2A47"/>
                </a:solidFill>
              </a:rPr>
              <a:t> Compulsory education, duration </a:t>
            </a:r>
            <a:r>
              <a:rPr lang="en" sz="1500">
                <a:solidFill>
                  <a:srgbClr val="0E2A47"/>
                </a:solidFill>
              </a:rPr>
              <a:t>(years)</a:t>
            </a:r>
            <a:r>
              <a:rPr i="1" lang="en" sz="1500">
                <a:solidFill>
                  <a:srgbClr val="0E2A47"/>
                </a:solidFill>
              </a:rPr>
              <a:t> </a:t>
            </a:r>
            <a:r>
              <a:rPr lang="en" sz="1500">
                <a:solidFill>
                  <a:srgbClr val="0E2A47"/>
                </a:solidFill>
              </a:rPr>
              <a:t>is </a:t>
            </a:r>
            <a:r>
              <a:rPr b="1" lang="en" sz="1500">
                <a:solidFill>
                  <a:srgbClr val="0E2A47"/>
                </a:solidFill>
              </a:rPr>
              <a:t>positively</a:t>
            </a:r>
            <a:r>
              <a:rPr lang="en" sz="1500">
                <a:solidFill>
                  <a:srgbClr val="0E2A47"/>
                </a:solidFill>
              </a:rPr>
              <a:t> </a:t>
            </a:r>
            <a:r>
              <a:rPr i="1" lang="en" sz="1500">
                <a:solidFill>
                  <a:srgbClr val="0E2A47"/>
                </a:solidFill>
              </a:rPr>
              <a:t>correlated to Survival to age 65, female </a:t>
            </a:r>
            <a:r>
              <a:rPr lang="en" sz="1500">
                <a:solidFill>
                  <a:srgbClr val="0E2A47"/>
                </a:solidFill>
              </a:rPr>
              <a:t>(% of cohort) and </a:t>
            </a:r>
            <a:r>
              <a:rPr i="1" lang="en" sz="1500">
                <a:solidFill>
                  <a:srgbClr val="0E2A47"/>
                </a:solidFill>
              </a:rPr>
              <a:t>Survival to age 65, male</a:t>
            </a:r>
            <a:r>
              <a:rPr lang="en" sz="1500">
                <a:solidFill>
                  <a:srgbClr val="0E2A47"/>
                </a:solidFill>
              </a:rPr>
              <a:t> (% of cohort)</a:t>
            </a:r>
            <a:r>
              <a:rPr i="1" lang="en" sz="1500">
                <a:solidFill>
                  <a:srgbClr val="0E2A47"/>
                </a:solidFill>
              </a:rPr>
              <a:t>.</a:t>
            </a:r>
            <a:endParaRPr i="1" sz="1500">
              <a:solidFill>
                <a:srgbClr val="0E2A47"/>
              </a:solidFill>
            </a:endParaRPr>
          </a:p>
          <a:p>
            <a:pPr indent="-336550" lvl="0" marL="457200" rtl="0" algn="l">
              <a:lnSpc>
                <a:spcPct val="200000"/>
              </a:lnSpc>
              <a:spcBef>
                <a:spcPts val="0"/>
              </a:spcBef>
              <a:spcAft>
                <a:spcPts val="0"/>
              </a:spcAft>
              <a:buClr>
                <a:srgbClr val="0E2A47"/>
              </a:buClr>
              <a:buSzPts val="1700"/>
              <a:buChar char="●"/>
            </a:pPr>
            <a:r>
              <a:rPr b="1" lang="en" sz="1500">
                <a:solidFill>
                  <a:srgbClr val="0E2A47"/>
                </a:solidFill>
              </a:rPr>
              <a:t>RATIONALE:</a:t>
            </a:r>
            <a:r>
              <a:rPr lang="en" sz="1500">
                <a:solidFill>
                  <a:srgbClr val="0E2A47"/>
                </a:solidFill>
              </a:rPr>
              <a:t>  Males and Females in areas with more years of compulsory education will be more educated on healthy lifestyles such as nutrition, physical education,  e.t.c. This in turn makes them survive longer.</a:t>
            </a:r>
            <a:endParaRPr sz="1500">
              <a:solidFill>
                <a:srgbClr val="0E2A47"/>
              </a:solidFill>
            </a:endParaRPr>
          </a:p>
          <a:p>
            <a:pPr indent="0" lvl="0" marL="457200" rtl="0" algn="l">
              <a:lnSpc>
                <a:spcPct val="200000"/>
              </a:lnSpc>
              <a:spcBef>
                <a:spcPts val="1600"/>
              </a:spcBef>
              <a:spcAft>
                <a:spcPts val="0"/>
              </a:spcAft>
              <a:buSzPts val="1400"/>
              <a:buNone/>
            </a:pPr>
            <a:r>
              <a:t/>
            </a:r>
            <a:endParaRPr sz="1500">
              <a:solidFill>
                <a:srgbClr val="0E2A47"/>
              </a:solidFill>
            </a:endParaRPr>
          </a:p>
          <a:p>
            <a:pPr indent="0" lvl="0" marL="457200" rtl="0" algn="l">
              <a:lnSpc>
                <a:spcPct val="150000"/>
              </a:lnSpc>
              <a:spcBef>
                <a:spcPts val="1600"/>
              </a:spcBef>
              <a:spcAft>
                <a:spcPts val="1600"/>
              </a:spcAft>
              <a:buSzPts val="1400"/>
              <a:buNone/>
            </a:pPr>
            <a:r>
              <a:t/>
            </a:r>
            <a:endParaRPr sz="1500">
              <a:solidFill>
                <a:srgbClr val="0E2A47"/>
              </a:solidFill>
            </a:endParaRPr>
          </a:p>
        </p:txBody>
      </p:sp>
      <p:sp>
        <p:nvSpPr>
          <p:cNvPr id="3371" name="Google Shape;3371;p86"/>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HYPOTHESIS 5:</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5" name="Shape 3375"/>
        <p:cNvGrpSpPr/>
        <p:nvPr/>
      </p:nvGrpSpPr>
      <p:grpSpPr>
        <a:xfrm>
          <a:off x="0" y="0"/>
          <a:ext cx="0" cy="0"/>
          <a:chOff x="0" y="0"/>
          <a:chExt cx="0" cy="0"/>
        </a:xfrm>
      </p:grpSpPr>
      <p:sp>
        <p:nvSpPr>
          <p:cNvPr id="3376" name="Google Shape;3376;p8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H5: </a:t>
            </a:r>
            <a:r>
              <a:rPr i="1" lang="en" sz="1400">
                <a:solidFill>
                  <a:srgbClr val="0E2A47"/>
                </a:solidFill>
                <a:latin typeface="Open Sans"/>
                <a:ea typeface="Open Sans"/>
                <a:cs typeface="Open Sans"/>
                <a:sym typeface="Open Sans"/>
              </a:rPr>
              <a:t> Compulsory education, duration </a:t>
            </a:r>
            <a:r>
              <a:rPr lang="en" sz="1400">
                <a:solidFill>
                  <a:srgbClr val="0E2A47"/>
                </a:solidFill>
                <a:latin typeface="Open Sans"/>
                <a:ea typeface="Open Sans"/>
                <a:cs typeface="Open Sans"/>
                <a:sym typeface="Open Sans"/>
              </a:rPr>
              <a:t>(years)</a:t>
            </a:r>
            <a:r>
              <a:rPr i="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a:t>
            </a:r>
            <a:r>
              <a:rPr i="1" lang="en" sz="1400">
                <a:solidFill>
                  <a:srgbClr val="0E2A47"/>
                </a:solidFill>
                <a:latin typeface="Open Sans"/>
                <a:ea typeface="Open Sans"/>
                <a:cs typeface="Open Sans"/>
                <a:sym typeface="Open Sans"/>
              </a:rPr>
              <a:t>correlated to Survival to age 65, female </a:t>
            </a:r>
            <a:r>
              <a:rPr lang="en" sz="1400">
                <a:solidFill>
                  <a:srgbClr val="0E2A47"/>
                </a:solidFill>
                <a:latin typeface="Open Sans"/>
                <a:ea typeface="Open Sans"/>
                <a:cs typeface="Open Sans"/>
                <a:sym typeface="Open Sans"/>
              </a:rPr>
              <a:t>(% of cohort) and </a:t>
            </a:r>
            <a:r>
              <a:rPr i="1" lang="en" sz="1400">
                <a:solidFill>
                  <a:srgbClr val="0E2A47"/>
                </a:solidFill>
                <a:latin typeface="Open Sans"/>
                <a:ea typeface="Open Sans"/>
                <a:cs typeface="Open Sans"/>
                <a:sym typeface="Open Sans"/>
              </a:rPr>
              <a:t>Survival to age 65, male</a:t>
            </a:r>
            <a:r>
              <a:rPr lang="en" sz="1400">
                <a:solidFill>
                  <a:srgbClr val="0E2A47"/>
                </a:solidFill>
                <a:latin typeface="Open Sans"/>
                <a:ea typeface="Open Sans"/>
                <a:cs typeface="Open Sans"/>
                <a:sym typeface="Open Sans"/>
              </a:rPr>
              <a:t> (% of cohort)</a:t>
            </a:r>
            <a:r>
              <a:rPr i="1" lang="en" sz="1400">
                <a:solidFill>
                  <a:srgbClr val="0E2A47"/>
                </a:solidFill>
                <a:latin typeface="Open Sans"/>
                <a:ea typeface="Open Sans"/>
                <a:cs typeface="Open Sans"/>
                <a:sym typeface="Open Sans"/>
              </a:rPr>
              <a:t>.</a:t>
            </a:r>
            <a:endParaRPr b="1" sz="1400">
              <a:latin typeface="Open Sans"/>
              <a:ea typeface="Open Sans"/>
              <a:cs typeface="Open Sans"/>
              <a:sym typeface="Open Sans"/>
            </a:endParaRPr>
          </a:p>
        </p:txBody>
      </p:sp>
      <p:pic>
        <p:nvPicPr>
          <p:cNvPr id="3377" name="Google Shape;3377;p87"/>
          <p:cNvPicPr preferRelativeResize="0"/>
          <p:nvPr/>
        </p:nvPicPr>
        <p:blipFill rotWithShape="1">
          <a:blip r:embed="rId3">
            <a:alphaModFix/>
          </a:blip>
          <a:srcRect b="0" l="0" r="0" t="0"/>
          <a:stretch/>
        </p:blipFill>
        <p:spPr>
          <a:xfrm>
            <a:off x="1264050" y="950825"/>
            <a:ext cx="6615902" cy="4144450"/>
          </a:xfrm>
          <a:prstGeom prst="rect">
            <a:avLst/>
          </a:prstGeom>
          <a:noFill/>
          <a:ln>
            <a:noFill/>
          </a:ln>
        </p:spPr>
      </p:pic>
      <p:sp>
        <p:nvSpPr>
          <p:cNvPr id="3378" name="Google Shape;3378;p87"/>
          <p:cNvSpPr txBox="1"/>
          <p:nvPr/>
        </p:nvSpPr>
        <p:spPr>
          <a:xfrm>
            <a:off x="6020975" y="1279050"/>
            <a:ext cx="1858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P-value: 0.56317</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R-Squared: 0.03848</a:t>
            </a:r>
            <a:endParaRPr b="0" i="0" sz="1400" u="none" cap="none" strike="noStrike">
              <a:solidFill>
                <a:srgbClr val="000000"/>
              </a:solidFill>
              <a:latin typeface="Open Sans"/>
              <a:ea typeface="Open Sans"/>
              <a:cs typeface="Open Sans"/>
              <a:sym typeface="Open Sans"/>
            </a:endParaRPr>
          </a:p>
        </p:txBody>
      </p:sp>
      <p:sp>
        <p:nvSpPr>
          <p:cNvPr id="3379" name="Google Shape;3379;p87"/>
          <p:cNvSpPr txBox="1"/>
          <p:nvPr/>
        </p:nvSpPr>
        <p:spPr>
          <a:xfrm>
            <a:off x="6020975" y="3334425"/>
            <a:ext cx="1858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P-value: 0.38086</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R-Squared: 0.08620</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3" name="Shape 3383"/>
        <p:cNvGrpSpPr/>
        <p:nvPr/>
      </p:nvGrpSpPr>
      <p:grpSpPr>
        <a:xfrm>
          <a:off x="0" y="0"/>
          <a:ext cx="0" cy="0"/>
          <a:chOff x="0" y="0"/>
          <a:chExt cx="0" cy="0"/>
        </a:xfrm>
      </p:grpSpPr>
      <p:sp>
        <p:nvSpPr>
          <p:cNvPr id="3384" name="Google Shape;3384;p88"/>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H5: </a:t>
            </a:r>
            <a:r>
              <a:rPr i="1" lang="en" sz="1400">
                <a:solidFill>
                  <a:srgbClr val="0E2A47"/>
                </a:solidFill>
                <a:latin typeface="Open Sans"/>
                <a:ea typeface="Open Sans"/>
                <a:cs typeface="Open Sans"/>
                <a:sym typeface="Open Sans"/>
              </a:rPr>
              <a:t> Compulsory education, duration </a:t>
            </a:r>
            <a:r>
              <a:rPr lang="en" sz="1400">
                <a:solidFill>
                  <a:srgbClr val="0E2A47"/>
                </a:solidFill>
                <a:latin typeface="Open Sans"/>
                <a:ea typeface="Open Sans"/>
                <a:cs typeface="Open Sans"/>
                <a:sym typeface="Open Sans"/>
              </a:rPr>
              <a:t>(years)</a:t>
            </a:r>
            <a:r>
              <a:rPr i="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a:t>
            </a:r>
            <a:r>
              <a:rPr i="1" lang="en" sz="1400">
                <a:solidFill>
                  <a:srgbClr val="0E2A47"/>
                </a:solidFill>
                <a:latin typeface="Open Sans"/>
                <a:ea typeface="Open Sans"/>
                <a:cs typeface="Open Sans"/>
                <a:sym typeface="Open Sans"/>
              </a:rPr>
              <a:t>correlated to Survival to age 65, female </a:t>
            </a:r>
            <a:r>
              <a:rPr lang="en" sz="1400">
                <a:solidFill>
                  <a:srgbClr val="0E2A47"/>
                </a:solidFill>
                <a:latin typeface="Open Sans"/>
                <a:ea typeface="Open Sans"/>
                <a:cs typeface="Open Sans"/>
                <a:sym typeface="Open Sans"/>
              </a:rPr>
              <a:t>(% of cohort) and </a:t>
            </a:r>
            <a:r>
              <a:rPr i="1" lang="en" sz="1400">
                <a:solidFill>
                  <a:srgbClr val="0E2A47"/>
                </a:solidFill>
                <a:latin typeface="Open Sans"/>
                <a:ea typeface="Open Sans"/>
                <a:cs typeface="Open Sans"/>
                <a:sym typeface="Open Sans"/>
              </a:rPr>
              <a:t>Survival to age 65, male</a:t>
            </a:r>
            <a:r>
              <a:rPr lang="en" sz="1400">
                <a:solidFill>
                  <a:srgbClr val="0E2A47"/>
                </a:solidFill>
                <a:latin typeface="Open Sans"/>
                <a:ea typeface="Open Sans"/>
                <a:cs typeface="Open Sans"/>
                <a:sym typeface="Open Sans"/>
              </a:rPr>
              <a:t> (% of cohort)</a:t>
            </a:r>
            <a:r>
              <a:rPr i="1" lang="en" sz="1400">
                <a:solidFill>
                  <a:srgbClr val="0E2A47"/>
                </a:solidFill>
                <a:latin typeface="Open Sans"/>
                <a:ea typeface="Open Sans"/>
                <a:cs typeface="Open Sans"/>
                <a:sym typeface="Open Sans"/>
              </a:rPr>
              <a:t>.</a:t>
            </a:r>
            <a:endParaRPr b="1" sz="1400">
              <a:latin typeface="Open Sans"/>
              <a:ea typeface="Open Sans"/>
              <a:cs typeface="Open Sans"/>
              <a:sym typeface="Open Sans"/>
            </a:endParaRPr>
          </a:p>
        </p:txBody>
      </p:sp>
      <p:pic>
        <p:nvPicPr>
          <p:cNvPr id="3385" name="Google Shape;3385;p88"/>
          <p:cNvPicPr preferRelativeResize="0"/>
          <p:nvPr/>
        </p:nvPicPr>
        <p:blipFill rotWithShape="1">
          <a:blip r:embed="rId3">
            <a:alphaModFix/>
          </a:blip>
          <a:srcRect b="0" l="0" r="0" t="0"/>
          <a:stretch/>
        </p:blipFill>
        <p:spPr>
          <a:xfrm>
            <a:off x="1100300" y="950825"/>
            <a:ext cx="6943399" cy="41752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9" name="Shape 3389"/>
        <p:cNvGrpSpPr/>
        <p:nvPr/>
      </p:nvGrpSpPr>
      <p:grpSpPr>
        <a:xfrm>
          <a:off x="0" y="0"/>
          <a:ext cx="0" cy="0"/>
          <a:chOff x="0" y="0"/>
          <a:chExt cx="0" cy="0"/>
        </a:xfrm>
      </p:grpSpPr>
      <p:sp>
        <p:nvSpPr>
          <p:cNvPr id="3390" name="Google Shape;3390;p89"/>
          <p:cNvSpPr txBox="1"/>
          <p:nvPr>
            <p:ph idx="1" type="body"/>
          </p:nvPr>
        </p:nvSpPr>
        <p:spPr>
          <a:xfrm>
            <a:off x="314600" y="888950"/>
            <a:ext cx="8109300" cy="3779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2"/>
              </a:buClr>
              <a:buSzPts val="1200"/>
              <a:buChar char="●"/>
            </a:pPr>
            <a:r>
              <a:rPr b="1" lang="en" u="sng">
                <a:solidFill>
                  <a:schemeClr val="dk1"/>
                </a:solidFill>
              </a:rPr>
              <a:t>Line Chart:</a:t>
            </a:r>
            <a:endParaRPr b="1" u="sng">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Compulsory education (years) ranged from 0 to 15 years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Downward dip in survival of both male and females with compulsory education till 8 years.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Compulsory education above 10 years shows slight increase in both male and female survival rate.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Trend line</a:t>
            </a:r>
            <a:r>
              <a:rPr lang="en" sz="1200">
                <a:solidFill>
                  <a:schemeClr val="dk1"/>
                </a:solidFill>
              </a:rPr>
              <a:t> supports the hypothesis showing a </a:t>
            </a:r>
            <a:r>
              <a:rPr b="1" i="1" lang="en" sz="1200">
                <a:solidFill>
                  <a:schemeClr val="dk1"/>
                </a:solidFill>
              </a:rPr>
              <a:t>positive relationship</a:t>
            </a:r>
            <a:r>
              <a:rPr lang="en" sz="1200">
                <a:solidFill>
                  <a:schemeClr val="dk1"/>
                </a:solidFill>
              </a:rPr>
              <a:t> between the variables</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en" sz="1200">
                <a:solidFill>
                  <a:schemeClr val="dk1"/>
                </a:solidFill>
              </a:rPr>
              <a:t>R-square is 0.038 while P value is 0.563 for survival of female, and R-square is 0.086 while P-value is 0.380</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en" sz="1200">
                <a:solidFill>
                  <a:schemeClr val="dk1"/>
                </a:solidFill>
              </a:rPr>
              <a:t>Fairly high P-values depict that positive relationship is not significant.</a:t>
            </a:r>
            <a:endParaRPr sz="1200">
              <a:solidFill>
                <a:schemeClr val="dk1"/>
              </a:solidFill>
            </a:endParaRPr>
          </a:p>
          <a:p>
            <a:pPr indent="-304800" lvl="0" marL="457200" rtl="0" algn="l">
              <a:lnSpc>
                <a:spcPct val="115000"/>
              </a:lnSpc>
              <a:spcBef>
                <a:spcPts val="0"/>
              </a:spcBef>
              <a:spcAft>
                <a:spcPts val="0"/>
              </a:spcAft>
              <a:buClr>
                <a:schemeClr val="lt2"/>
              </a:buClr>
              <a:buSzPts val="1200"/>
              <a:buChar char="●"/>
            </a:pPr>
            <a:r>
              <a:rPr b="1" lang="en" u="sng">
                <a:solidFill>
                  <a:schemeClr val="dk1"/>
                </a:solidFill>
              </a:rPr>
              <a:t>Stacked Bars: </a:t>
            </a:r>
            <a:endParaRPr b="1" u="sng">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Compulsory education between 0-6 in asia survival rate is constant, ages 9+ show increase in survival rate. </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South America shows constant survival age even with higher compulsory education.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Europe and North America show increase in survival rate between ages 12-15.</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Africa shows highest survival rate at compulsory education of 9 years.</a:t>
            </a:r>
            <a:endParaRPr sz="1200">
              <a:solidFill>
                <a:schemeClr val="dk1"/>
              </a:solidFill>
            </a:endParaRPr>
          </a:p>
          <a:p>
            <a:pPr indent="-304800" lvl="0" marL="457200" rtl="0" algn="l">
              <a:lnSpc>
                <a:spcPct val="115000"/>
              </a:lnSpc>
              <a:spcBef>
                <a:spcPts val="0"/>
              </a:spcBef>
              <a:spcAft>
                <a:spcPts val="0"/>
              </a:spcAft>
              <a:buClr>
                <a:schemeClr val="lt2"/>
              </a:buClr>
              <a:buSzPts val="1200"/>
              <a:buChar char="●"/>
            </a:pPr>
            <a:r>
              <a:rPr b="1" lang="en" u="sng">
                <a:solidFill>
                  <a:schemeClr val="dk1"/>
                </a:solidFill>
              </a:rPr>
              <a:t>Conclusion: </a:t>
            </a:r>
            <a:endParaRPr b="1" u="sng">
              <a:solidFill>
                <a:schemeClr val="dk1"/>
              </a:solidFill>
            </a:endParaRPr>
          </a:p>
          <a:p>
            <a:pPr indent="-304800" lvl="1" marL="914400" rtl="0" algn="l">
              <a:lnSpc>
                <a:spcPct val="115000"/>
              </a:lnSpc>
              <a:spcBef>
                <a:spcPts val="0"/>
              </a:spcBef>
              <a:spcAft>
                <a:spcPts val="0"/>
              </a:spcAft>
              <a:buClr>
                <a:schemeClr val="dk1"/>
              </a:buClr>
              <a:buSzPts val="1200"/>
              <a:buChar char="○"/>
            </a:pPr>
            <a:r>
              <a:rPr b="1" i="1" lang="en" sz="1200">
                <a:solidFill>
                  <a:srgbClr val="0000FF"/>
                </a:solidFill>
              </a:rPr>
              <a:t>Although there is positive relationship between compulsory education, duration (years) and the Survival to age 65, female (% of cohort) and Survival to age 65, male (% of cohort), it is insignificant.</a:t>
            </a:r>
            <a:endParaRPr b="1" sz="1200" u="sng">
              <a:solidFill>
                <a:schemeClr val="dk1"/>
              </a:solidFill>
            </a:endParaRPr>
          </a:p>
          <a:p>
            <a:pPr indent="0" lvl="0" marL="0" rtl="0" algn="l">
              <a:lnSpc>
                <a:spcPct val="100000"/>
              </a:lnSpc>
              <a:spcBef>
                <a:spcPts val="1600"/>
              </a:spcBef>
              <a:spcAft>
                <a:spcPts val="1600"/>
              </a:spcAft>
              <a:buSzPts val="1400"/>
              <a:buNone/>
            </a:pPr>
            <a:r>
              <a:t/>
            </a:r>
            <a:endParaRPr/>
          </a:p>
        </p:txBody>
      </p:sp>
      <p:sp>
        <p:nvSpPr>
          <p:cNvPr id="3391" name="Google Shape;3391;p89"/>
          <p:cNvSpPr txBox="1"/>
          <p:nvPr>
            <p:ph type="ctrTitle"/>
          </p:nvPr>
        </p:nvSpPr>
        <p:spPr>
          <a:xfrm>
            <a:off x="735750" y="257825"/>
            <a:ext cx="7672500" cy="50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RESULTS H5: </a:t>
            </a:r>
            <a:r>
              <a:rPr i="1" lang="en" sz="1400">
                <a:solidFill>
                  <a:srgbClr val="0E2A47"/>
                </a:solidFill>
                <a:latin typeface="Open Sans"/>
                <a:ea typeface="Open Sans"/>
                <a:cs typeface="Open Sans"/>
                <a:sym typeface="Open Sans"/>
              </a:rPr>
              <a:t>Compulsory education, duration </a:t>
            </a:r>
            <a:r>
              <a:rPr lang="en" sz="1400">
                <a:solidFill>
                  <a:srgbClr val="0E2A47"/>
                </a:solidFill>
                <a:latin typeface="Open Sans"/>
                <a:ea typeface="Open Sans"/>
                <a:cs typeface="Open Sans"/>
                <a:sym typeface="Open Sans"/>
              </a:rPr>
              <a:t>(years)</a:t>
            </a:r>
            <a:r>
              <a:rPr i="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a:t>
            </a:r>
            <a:r>
              <a:rPr i="1" lang="en" sz="1400">
                <a:solidFill>
                  <a:srgbClr val="0E2A47"/>
                </a:solidFill>
                <a:latin typeface="Open Sans"/>
                <a:ea typeface="Open Sans"/>
                <a:cs typeface="Open Sans"/>
                <a:sym typeface="Open Sans"/>
              </a:rPr>
              <a:t>correlated to Survival to age 65, female </a:t>
            </a:r>
            <a:r>
              <a:rPr lang="en" sz="1400">
                <a:solidFill>
                  <a:srgbClr val="0E2A47"/>
                </a:solidFill>
                <a:latin typeface="Open Sans"/>
                <a:ea typeface="Open Sans"/>
                <a:cs typeface="Open Sans"/>
                <a:sym typeface="Open Sans"/>
              </a:rPr>
              <a:t>(% of cohort) and </a:t>
            </a:r>
            <a:r>
              <a:rPr i="1" lang="en" sz="1400">
                <a:solidFill>
                  <a:srgbClr val="0E2A47"/>
                </a:solidFill>
                <a:latin typeface="Open Sans"/>
                <a:ea typeface="Open Sans"/>
                <a:cs typeface="Open Sans"/>
                <a:sym typeface="Open Sans"/>
              </a:rPr>
              <a:t>Survival to age 65, male</a:t>
            </a:r>
            <a:r>
              <a:rPr lang="en" sz="1400">
                <a:solidFill>
                  <a:srgbClr val="0E2A47"/>
                </a:solidFill>
                <a:latin typeface="Open Sans"/>
                <a:ea typeface="Open Sans"/>
                <a:cs typeface="Open Sans"/>
                <a:sym typeface="Open Sans"/>
              </a:rPr>
              <a:t> (% of cohort)</a:t>
            </a:r>
            <a:r>
              <a:rPr i="1" lang="en" sz="1400">
                <a:solidFill>
                  <a:srgbClr val="0E2A47"/>
                </a:solidFill>
                <a:latin typeface="Open Sans"/>
                <a:ea typeface="Open Sans"/>
                <a:cs typeface="Open Sans"/>
                <a:sym typeface="Open Sans"/>
              </a:rPr>
              <a:t>.</a:t>
            </a:r>
            <a:endParaRPr b="1" sz="1400">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5" name="Shape 3395"/>
        <p:cNvGrpSpPr/>
        <p:nvPr/>
      </p:nvGrpSpPr>
      <p:grpSpPr>
        <a:xfrm>
          <a:off x="0" y="0"/>
          <a:ext cx="0" cy="0"/>
          <a:chOff x="0" y="0"/>
          <a:chExt cx="0" cy="0"/>
        </a:xfrm>
      </p:grpSpPr>
      <p:sp>
        <p:nvSpPr>
          <p:cNvPr id="3396" name="Google Shape;3396;p9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HYPOTHESIS #6</a:t>
            </a:r>
            <a:endParaRPr/>
          </a:p>
        </p:txBody>
      </p:sp>
      <p:sp>
        <p:nvSpPr>
          <p:cNvPr id="3397" name="Google Shape;3397;p90"/>
          <p:cNvSpPr/>
          <p:nvPr/>
        </p:nvSpPr>
        <p:spPr>
          <a:xfrm>
            <a:off x="656775" y="1620800"/>
            <a:ext cx="2846850" cy="24702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EDUCATION</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FFFFFF"/>
                </a:solidFill>
                <a:latin typeface="Arial"/>
                <a:ea typeface="Arial"/>
                <a:cs typeface="Arial"/>
                <a:sym typeface="Arial"/>
              </a:rPr>
              <a:t>Primary education, pupils </a:t>
            </a:r>
            <a:r>
              <a:rPr b="0" i="0" lang="en" sz="1400" u="none" cap="none" strike="noStrike">
                <a:solidFill>
                  <a:srgbClr val="FFFFFF"/>
                </a:solidFill>
                <a:latin typeface="Arial"/>
                <a:ea typeface="Arial"/>
                <a:cs typeface="Arial"/>
                <a:sym typeface="Arial"/>
              </a:rPr>
              <a:t>(numbers)</a:t>
            </a:r>
            <a:endParaRPr b="0" i="0" sz="1400" u="none" cap="none" strike="noStrike">
              <a:solidFill>
                <a:srgbClr val="FFFFFF"/>
              </a:solidFill>
              <a:latin typeface="Arial"/>
              <a:ea typeface="Arial"/>
              <a:cs typeface="Arial"/>
              <a:sym typeface="Arial"/>
            </a:endParaRPr>
          </a:p>
        </p:txBody>
      </p:sp>
      <p:sp>
        <p:nvSpPr>
          <p:cNvPr id="3398" name="Google Shape;3398;p90"/>
          <p:cNvSpPr/>
          <p:nvPr/>
        </p:nvSpPr>
        <p:spPr>
          <a:xfrm>
            <a:off x="5562300" y="1590900"/>
            <a:ext cx="2846850" cy="25300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EDUCATION</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FFFFFF"/>
                </a:solidFill>
                <a:latin typeface="Arial"/>
                <a:ea typeface="Arial"/>
                <a:cs typeface="Arial"/>
                <a:sym typeface="Arial"/>
              </a:rPr>
              <a:t>Adjusted savings: education expenditure (% of GNI)</a:t>
            </a:r>
            <a:endParaRPr b="0" i="1" sz="1400" u="none" cap="none" strike="noStrike">
              <a:solidFill>
                <a:srgbClr val="FFFFFF"/>
              </a:solidFill>
              <a:latin typeface="Arial"/>
              <a:ea typeface="Arial"/>
              <a:cs typeface="Arial"/>
              <a:sym typeface="Arial"/>
            </a:endParaRPr>
          </a:p>
        </p:txBody>
      </p:sp>
      <p:sp>
        <p:nvSpPr>
          <p:cNvPr id="3399" name="Google Shape;3399;p90"/>
          <p:cNvSpPr/>
          <p:nvPr/>
        </p:nvSpPr>
        <p:spPr>
          <a:xfrm>
            <a:off x="3903750" y="2655450"/>
            <a:ext cx="1434000" cy="215400"/>
          </a:xfrm>
          <a:prstGeom prst="leftRightArrow">
            <a:avLst>
              <a:gd fmla="val 50000" name="adj1"/>
              <a:gd fmla="val 50000" name="adj2"/>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sp>
        <p:nvSpPr>
          <p:cNvPr id="3404" name="Google Shape;3404;p91"/>
          <p:cNvSpPr txBox="1"/>
          <p:nvPr>
            <p:ph idx="1" type="body"/>
          </p:nvPr>
        </p:nvSpPr>
        <p:spPr>
          <a:xfrm>
            <a:off x="720000" y="1099325"/>
            <a:ext cx="7704000" cy="31383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E2A47"/>
              </a:buClr>
              <a:buSzPts val="1400"/>
              <a:buChar char="●"/>
            </a:pPr>
            <a:r>
              <a:rPr b="1" lang="en" sz="1400">
                <a:solidFill>
                  <a:srgbClr val="0E2A47"/>
                </a:solidFill>
              </a:rPr>
              <a:t>HYPOTHESIS</a:t>
            </a:r>
            <a:r>
              <a:rPr lang="en" sz="1400">
                <a:solidFill>
                  <a:srgbClr val="0E2A47"/>
                </a:solidFill>
              </a:rPr>
              <a:t>:</a:t>
            </a:r>
            <a:r>
              <a:rPr i="1" lang="en" sz="1400">
                <a:solidFill>
                  <a:srgbClr val="0E2A47"/>
                </a:solidFill>
              </a:rPr>
              <a:t> Primary education, pupils </a:t>
            </a:r>
            <a:r>
              <a:rPr lang="en" sz="1400">
                <a:solidFill>
                  <a:srgbClr val="0E2A47"/>
                </a:solidFill>
              </a:rPr>
              <a:t>(numbers) is </a:t>
            </a:r>
            <a:r>
              <a:rPr b="1" lang="en" sz="1400">
                <a:solidFill>
                  <a:srgbClr val="0E2A47"/>
                </a:solidFill>
              </a:rPr>
              <a:t>positively</a:t>
            </a:r>
            <a:r>
              <a:rPr lang="en" sz="1400">
                <a:solidFill>
                  <a:srgbClr val="0E2A47"/>
                </a:solidFill>
              </a:rPr>
              <a:t> correlated with</a:t>
            </a:r>
            <a:r>
              <a:rPr i="1" lang="en" sz="1400">
                <a:solidFill>
                  <a:srgbClr val="0E2A47"/>
                </a:solidFill>
              </a:rPr>
              <a:t> Adjusted savings: education expenditure </a:t>
            </a:r>
            <a:r>
              <a:rPr lang="en" sz="1400">
                <a:solidFill>
                  <a:srgbClr val="0E2A47"/>
                </a:solidFill>
              </a:rPr>
              <a:t>(% of GNI)</a:t>
            </a:r>
            <a:endParaRPr sz="1400">
              <a:solidFill>
                <a:srgbClr val="0E2A47"/>
              </a:solidFill>
            </a:endParaRPr>
          </a:p>
          <a:p>
            <a:pPr indent="-317500" lvl="0" marL="457200" rtl="0" algn="l">
              <a:lnSpc>
                <a:spcPct val="200000"/>
              </a:lnSpc>
              <a:spcBef>
                <a:spcPts val="0"/>
              </a:spcBef>
              <a:spcAft>
                <a:spcPts val="0"/>
              </a:spcAft>
              <a:buClr>
                <a:srgbClr val="0E2A47"/>
              </a:buClr>
              <a:buSzPts val="1400"/>
              <a:buChar char="●"/>
            </a:pPr>
            <a:r>
              <a:rPr b="1" lang="en" sz="1400">
                <a:solidFill>
                  <a:srgbClr val="0E2A47"/>
                </a:solidFill>
              </a:rPr>
              <a:t>RATIONALE: </a:t>
            </a:r>
            <a:r>
              <a:rPr lang="en" sz="1400">
                <a:solidFill>
                  <a:srgbClr val="0E2A47"/>
                </a:solidFill>
              </a:rPr>
              <a:t>As the number of primary education pupils increases, the number of primary schools will increase, and there will require more teachers. Thus, the wages and salaries that the country needs to spend on education will increase. This will increase adjusted savings: education expenditure (% of GNI).</a:t>
            </a:r>
            <a:endParaRPr sz="1400">
              <a:solidFill>
                <a:srgbClr val="0E2A47"/>
              </a:solidFill>
            </a:endParaRPr>
          </a:p>
          <a:p>
            <a:pPr indent="0" lvl="0" marL="457200" rtl="0" algn="l">
              <a:lnSpc>
                <a:spcPct val="200000"/>
              </a:lnSpc>
              <a:spcBef>
                <a:spcPts val="1600"/>
              </a:spcBef>
              <a:spcAft>
                <a:spcPts val="0"/>
              </a:spcAft>
              <a:buSzPts val="1400"/>
              <a:buNone/>
            </a:pPr>
            <a:r>
              <a:t/>
            </a:r>
            <a:endParaRPr sz="1400">
              <a:solidFill>
                <a:srgbClr val="0E2A47"/>
              </a:solidFill>
            </a:endParaRPr>
          </a:p>
          <a:p>
            <a:pPr indent="0" lvl="0" marL="457200" rtl="0" algn="l">
              <a:lnSpc>
                <a:spcPct val="150000"/>
              </a:lnSpc>
              <a:spcBef>
                <a:spcPts val="1600"/>
              </a:spcBef>
              <a:spcAft>
                <a:spcPts val="0"/>
              </a:spcAft>
              <a:buSzPts val="1400"/>
              <a:buNone/>
            </a:pPr>
            <a:r>
              <a:t/>
            </a:r>
            <a:endParaRPr sz="1400">
              <a:solidFill>
                <a:srgbClr val="0E2A47"/>
              </a:solidFill>
            </a:endParaRPr>
          </a:p>
          <a:p>
            <a:pPr indent="0" lvl="0" marL="457200" rtl="0" algn="l">
              <a:lnSpc>
                <a:spcPct val="150000"/>
              </a:lnSpc>
              <a:spcBef>
                <a:spcPts val="1600"/>
              </a:spcBef>
              <a:spcAft>
                <a:spcPts val="1600"/>
              </a:spcAft>
              <a:buSzPts val="1400"/>
              <a:buNone/>
            </a:pPr>
            <a:r>
              <a:t/>
            </a:r>
            <a:endParaRPr sz="1300"/>
          </a:p>
        </p:txBody>
      </p:sp>
      <p:sp>
        <p:nvSpPr>
          <p:cNvPr id="3405" name="Google Shape;3405;p91"/>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HYPOTHESIS 6:</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sp>
        <p:nvSpPr>
          <p:cNvPr id="3410" name="Google Shape;3410;p92"/>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H6: </a:t>
            </a:r>
            <a:r>
              <a:rPr i="1" lang="en" sz="1400">
                <a:solidFill>
                  <a:srgbClr val="0E2A47"/>
                </a:solidFill>
                <a:latin typeface="Open Sans"/>
                <a:ea typeface="Open Sans"/>
                <a:cs typeface="Open Sans"/>
                <a:sym typeface="Open Sans"/>
              </a:rPr>
              <a:t> Primary education, pupils </a:t>
            </a:r>
            <a:r>
              <a:rPr lang="en" sz="1400">
                <a:solidFill>
                  <a:srgbClr val="0E2A47"/>
                </a:solidFill>
                <a:latin typeface="Open Sans"/>
                <a:ea typeface="Open Sans"/>
                <a:cs typeface="Open Sans"/>
                <a:sym typeface="Open Sans"/>
              </a:rPr>
              <a:t>(numbers)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a:t>
            </a:r>
            <a:r>
              <a:rPr i="1" lang="en" sz="1400">
                <a:solidFill>
                  <a:srgbClr val="0E2A47"/>
                </a:solidFill>
                <a:latin typeface="Open Sans"/>
                <a:ea typeface="Open Sans"/>
                <a:cs typeface="Open Sans"/>
                <a:sym typeface="Open Sans"/>
              </a:rPr>
              <a:t> Adjusted savings: education expenditure </a:t>
            </a:r>
            <a:r>
              <a:rPr lang="en" sz="1400">
                <a:solidFill>
                  <a:srgbClr val="0E2A47"/>
                </a:solidFill>
                <a:latin typeface="Open Sans"/>
                <a:ea typeface="Open Sans"/>
                <a:cs typeface="Open Sans"/>
                <a:sym typeface="Open Sans"/>
              </a:rPr>
              <a:t>(% of GNI)</a:t>
            </a:r>
            <a:endParaRPr b="1" sz="1400">
              <a:latin typeface="Open Sans"/>
              <a:ea typeface="Open Sans"/>
              <a:cs typeface="Open Sans"/>
              <a:sym typeface="Open Sans"/>
            </a:endParaRPr>
          </a:p>
        </p:txBody>
      </p:sp>
      <p:pic>
        <p:nvPicPr>
          <p:cNvPr id="3411" name="Google Shape;3411;p92"/>
          <p:cNvPicPr preferRelativeResize="0"/>
          <p:nvPr/>
        </p:nvPicPr>
        <p:blipFill rotWithShape="1">
          <a:blip r:embed="rId3">
            <a:alphaModFix/>
          </a:blip>
          <a:srcRect b="0" l="0" r="0" t="0"/>
          <a:stretch/>
        </p:blipFill>
        <p:spPr>
          <a:xfrm>
            <a:off x="1064438" y="950825"/>
            <a:ext cx="7016925" cy="3982375"/>
          </a:xfrm>
          <a:prstGeom prst="rect">
            <a:avLst/>
          </a:prstGeom>
          <a:noFill/>
          <a:ln>
            <a:noFill/>
          </a:ln>
        </p:spPr>
      </p:pic>
      <p:sp>
        <p:nvSpPr>
          <p:cNvPr id="3412" name="Google Shape;3412;p92"/>
          <p:cNvSpPr txBox="1"/>
          <p:nvPr/>
        </p:nvSpPr>
        <p:spPr>
          <a:xfrm>
            <a:off x="6150450" y="1991150"/>
            <a:ext cx="1877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P-value: 0.00129</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R-Squared: 0.03036</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6" name="Shape 3416"/>
        <p:cNvGrpSpPr/>
        <p:nvPr/>
      </p:nvGrpSpPr>
      <p:grpSpPr>
        <a:xfrm>
          <a:off x="0" y="0"/>
          <a:ext cx="0" cy="0"/>
          <a:chOff x="0" y="0"/>
          <a:chExt cx="0" cy="0"/>
        </a:xfrm>
      </p:grpSpPr>
      <p:sp>
        <p:nvSpPr>
          <p:cNvPr id="3417" name="Google Shape;3417;p9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H6: </a:t>
            </a:r>
            <a:r>
              <a:rPr i="1" lang="en" sz="1400">
                <a:solidFill>
                  <a:srgbClr val="0E2A47"/>
                </a:solidFill>
                <a:latin typeface="Open Sans"/>
                <a:ea typeface="Open Sans"/>
                <a:cs typeface="Open Sans"/>
                <a:sym typeface="Open Sans"/>
              </a:rPr>
              <a:t> Primary education, pupils </a:t>
            </a:r>
            <a:r>
              <a:rPr lang="en" sz="1400">
                <a:solidFill>
                  <a:srgbClr val="0E2A47"/>
                </a:solidFill>
                <a:latin typeface="Open Sans"/>
                <a:ea typeface="Open Sans"/>
                <a:cs typeface="Open Sans"/>
                <a:sym typeface="Open Sans"/>
              </a:rPr>
              <a:t>(numbers)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a:t>
            </a:r>
            <a:r>
              <a:rPr i="1" lang="en" sz="1400">
                <a:solidFill>
                  <a:srgbClr val="0E2A47"/>
                </a:solidFill>
                <a:latin typeface="Open Sans"/>
                <a:ea typeface="Open Sans"/>
                <a:cs typeface="Open Sans"/>
                <a:sym typeface="Open Sans"/>
              </a:rPr>
              <a:t> Adjusted savings: education expenditure </a:t>
            </a:r>
            <a:r>
              <a:rPr lang="en" sz="1400">
                <a:solidFill>
                  <a:srgbClr val="0E2A47"/>
                </a:solidFill>
                <a:latin typeface="Open Sans"/>
                <a:ea typeface="Open Sans"/>
                <a:cs typeface="Open Sans"/>
                <a:sym typeface="Open Sans"/>
              </a:rPr>
              <a:t>(% of GNI)</a:t>
            </a:r>
            <a:endParaRPr b="1" sz="1400">
              <a:latin typeface="Open Sans"/>
              <a:ea typeface="Open Sans"/>
              <a:cs typeface="Open Sans"/>
              <a:sym typeface="Open Sans"/>
            </a:endParaRPr>
          </a:p>
        </p:txBody>
      </p:sp>
      <p:pic>
        <p:nvPicPr>
          <p:cNvPr id="3418" name="Google Shape;3418;p93"/>
          <p:cNvPicPr preferRelativeResize="0"/>
          <p:nvPr/>
        </p:nvPicPr>
        <p:blipFill rotWithShape="1">
          <a:blip r:embed="rId3">
            <a:alphaModFix/>
          </a:blip>
          <a:srcRect b="0" l="0" r="0" t="0"/>
          <a:stretch/>
        </p:blipFill>
        <p:spPr>
          <a:xfrm>
            <a:off x="661700" y="950825"/>
            <a:ext cx="7747450" cy="4183300"/>
          </a:xfrm>
          <a:prstGeom prst="rect">
            <a:avLst/>
          </a:prstGeom>
          <a:noFill/>
          <a:ln>
            <a:noFill/>
          </a:ln>
        </p:spPr>
      </p:pic>
      <p:pic>
        <p:nvPicPr>
          <p:cNvPr id="3419" name="Google Shape;3419;p93"/>
          <p:cNvPicPr preferRelativeResize="0"/>
          <p:nvPr/>
        </p:nvPicPr>
        <p:blipFill rotWithShape="1">
          <a:blip r:embed="rId4">
            <a:alphaModFix/>
          </a:blip>
          <a:srcRect b="0" l="0" r="0" t="0"/>
          <a:stretch/>
        </p:blipFill>
        <p:spPr>
          <a:xfrm>
            <a:off x="7142000" y="2038350"/>
            <a:ext cx="1267150" cy="1126355"/>
          </a:xfrm>
          <a:prstGeom prst="rect">
            <a:avLst/>
          </a:prstGeom>
          <a:noFill/>
          <a:ln>
            <a:noFill/>
          </a:ln>
        </p:spPr>
      </p:pic>
      <p:sp>
        <p:nvSpPr>
          <p:cNvPr id="3420" name="Google Shape;3420;p93"/>
          <p:cNvSpPr txBox="1"/>
          <p:nvPr/>
        </p:nvSpPr>
        <p:spPr>
          <a:xfrm>
            <a:off x="7142000" y="3279525"/>
            <a:ext cx="1555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R-Squared</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Africa: 0.345</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Asia: 0.423</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Europe: 0.046</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N. America: 0.037</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S. America 0.331</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4" name="Shape 3424"/>
        <p:cNvGrpSpPr/>
        <p:nvPr/>
      </p:nvGrpSpPr>
      <p:grpSpPr>
        <a:xfrm>
          <a:off x="0" y="0"/>
          <a:ext cx="0" cy="0"/>
          <a:chOff x="0" y="0"/>
          <a:chExt cx="0" cy="0"/>
        </a:xfrm>
      </p:grpSpPr>
      <p:sp>
        <p:nvSpPr>
          <p:cNvPr id="3425" name="Google Shape;3425;p94"/>
          <p:cNvSpPr txBox="1"/>
          <p:nvPr>
            <p:ph idx="1" type="body"/>
          </p:nvPr>
        </p:nvSpPr>
        <p:spPr>
          <a:xfrm>
            <a:off x="720000" y="609600"/>
            <a:ext cx="7704000" cy="3963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2"/>
              </a:buClr>
              <a:buSzPts val="1200"/>
              <a:buChar char="●"/>
            </a:pPr>
            <a:r>
              <a:rPr b="1" lang="en" u="sng">
                <a:solidFill>
                  <a:schemeClr val="dk1"/>
                </a:solidFill>
              </a:rPr>
              <a:t>Bar Graph:</a:t>
            </a:r>
            <a:endParaRPr b="1" u="sng">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Primary education, pupils  (total #)  ranged from 0 to 31 million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Primary education pupils ranging from 0m - 6m had a larger increase in education expenditure.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With the total # of pupils above 20m+ we see there is a decrease in adjusted savings.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Trend Line</a:t>
            </a:r>
            <a:r>
              <a:rPr lang="en" sz="1200">
                <a:solidFill>
                  <a:schemeClr val="dk1"/>
                </a:solidFill>
              </a:rPr>
              <a:t> does not </a:t>
            </a:r>
            <a:r>
              <a:rPr lang="en" sz="1200">
                <a:solidFill>
                  <a:srgbClr val="222222"/>
                </a:solidFill>
              </a:rPr>
              <a:t>support the hypothesis showing a </a:t>
            </a:r>
            <a:r>
              <a:rPr b="1" i="1" lang="en" sz="1200">
                <a:solidFill>
                  <a:srgbClr val="222222"/>
                </a:solidFill>
              </a:rPr>
              <a:t>negative relationship</a:t>
            </a:r>
            <a:r>
              <a:rPr lang="en" sz="1200">
                <a:solidFill>
                  <a:srgbClr val="222222"/>
                </a:solidFill>
              </a:rPr>
              <a:t> between 2 the variables</a:t>
            </a:r>
            <a:endParaRPr sz="1200">
              <a:solidFill>
                <a:srgbClr val="222222"/>
              </a:solidFill>
            </a:endParaRPr>
          </a:p>
          <a:p>
            <a:pPr indent="-304800" lvl="2" marL="1371600" rtl="0" algn="l">
              <a:lnSpc>
                <a:spcPct val="115000"/>
              </a:lnSpc>
              <a:spcBef>
                <a:spcPts val="0"/>
              </a:spcBef>
              <a:spcAft>
                <a:spcPts val="0"/>
              </a:spcAft>
              <a:buClr>
                <a:srgbClr val="222222"/>
              </a:buClr>
              <a:buSzPts val="1200"/>
              <a:buChar char="■"/>
            </a:pPr>
            <a:r>
              <a:rPr lang="en" sz="1200">
                <a:solidFill>
                  <a:srgbClr val="222222"/>
                </a:solidFill>
              </a:rPr>
              <a:t>R-squared is 0.030 while P-value is 0.001</a:t>
            </a:r>
            <a:endParaRPr sz="1200">
              <a:solidFill>
                <a:srgbClr val="222222"/>
              </a:solidFill>
            </a:endParaRPr>
          </a:p>
          <a:p>
            <a:pPr indent="-304800" lvl="0" marL="457200" rtl="0" algn="l">
              <a:lnSpc>
                <a:spcPct val="115000"/>
              </a:lnSpc>
              <a:spcBef>
                <a:spcPts val="0"/>
              </a:spcBef>
              <a:spcAft>
                <a:spcPts val="0"/>
              </a:spcAft>
              <a:buClr>
                <a:schemeClr val="lt2"/>
              </a:buClr>
              <a:buSzPts val="1200"/>
              <a:buChar char="●"/>
            </a:pPr>
            <a:r>
              <a:rPr b="1" lang="en" u="sng">
                <a:solidFill>
                  <a:schemeClr val="dk1"/>
                </a:solidFill>
              </a:rPr>
              <a:t>Scatter Plot: </a:t>
            </a:r>
            <a:endParaRPr b="1" u="sng">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Education expenditures are higher in North America and Africa when primary education total is between 0m-3m</a:t>
            </a:r>
            <a:endParaRPr sz="1200">
              <a:solidFill>
                <a:schemeClr val="dk1"/>
              </a:solidFill>
            </a:endParaRPr>
          </a:p>
          <a:p>
            <a:pPr indent="-311150" lvl="1" marL="914400" rtl="0" algn="l">
              <a:lnSpc>
                <a:spcPct val="100000"/>
              </a:lnSpc>
              <a:spcBef>
                <a:spcPts val="0"/>
              </a:spcBef>
              <a:spcAft>
                <a:spcPts val="0"/>
              </a:spcAft>
              <a:buClr>
                <a:schemeClr val="dk1"/>
              </a:buClr>
              <a:buSzPts val="1300"/>
              <a:buChar char="○"/>
            </a:pPr>
            <a:r>
              <a:rPr lang="en" sz="1300">
                <a:solidFill>
                  <a:schemeClr val="dk1"/>
                </a:solidFill>
              </a:rPr>
              <a:t>Europe, North America and South America’s  trend line indicates  a </a:t>
            </a:r>
            <a:r>
              <a:rPr b="1" i="1" lang="en" sz="1300">
                <a:solidFill>
                  <a:schemeClr val="dk1"/>
                </a:solidFill>
              </a:rPr>
              <a:t>positive relationship</a:t>
            </a:r>
            <a:r>
              <a:rPr lang="en" sz="1300">
                <a:solidFill>
                  <a:schemeClr val="dk1"/>
                </a:solidFill>
              </a:rPr>
              <a:t> between the 2  variables, with respective r-squares and p-values</a:t>
            </a:r>
            <a:endParaRPr sz="1300">
              <a:solidFill>
                <a:schemeClr val="dk1"/>
              </a:solidFill>
            </a:endParaRPr>
          </a:p>
          <a:p>
            <a:pPr indent="-311150" lvl="2" marL="1371600" rtl="0" algn="l">
              <a:lnSpc>
                <a:spcPct val="100000"/>
              </a:lnSpc>
              <a:spcBef>
                <a:spcPts val="0"/>
              </a:spcBef>
              <a:spcAft>
                <a:spcPts val="0"/>
              </a:spcAft>
              <a:buClr>
                <a:schemeClr val="dk1"/>
              </a:buClr>
              <a:buSzPts val="1300"/>
              <a:buChar char="■"/>
            </a:pPr>
            <a:r>
              <a:rPr lang="en" sz="1300">
                <a:solidFill>
                  <a:schemeClr val="dk1"/>
                </a:solidFill>
              </a:rPr>
              <a:t>R-Squared= 0.046, P-Value= 0.076, R-Squared= 0.03, P-Value= 0.11, R-Squared= 0.033, P-Value= 0.0001, </a:t>
            </a:r>
            <a:endParaRPr sz="1300">
              <a:solidFill>
                <a:schemeClr val="dk1"/>
              </a:solidFill>
            </a:endParaRPr>
          </a:p>
          <a:p>
            <a:pPr indent="-311150" lvl="1" marL="914400" rtl="0" algn="l">
              <a:lnSpc>
                <a:spcPct val="100000"/>
              </a:lnSpc>
              <a:spcBef>
                <a:spcPts val="0"/>
              </a:spcBef>
              <a:spcAft>
                <a:spcPts val="0"/>
              </a:spcAft>
              <a:buClr>
                <a:schemeClr val="dk1"/>
              </a:buClr>
              <a:buSzPts val="1300"/>
              <a:buChar char="○"/>
            </a:pPr>
            <a:r>
              <a:rPr lang="en" sz="1300">
                <a:solidFill>
                  <a:schemeClr val="dk1"/>
                </a:solidFill>
              </a:rPr>
              <a:t>Africa and Asia’s trend indicate a </a:t>
            </a:r>
            <a:r>
              <a:rPr b="1" i="1" lang="en" sz="1300">
                <a:solidFill>
                  <a:schemeClr val="dk1"/>
                </a:solidFill>
              </a:rPr>
              <a:t>negative relationship</a:t>
            </a:r>
            <a:r>
              <a:rPr lang="en" sz="1300">
                <a:solidFill>
                  <a:schemeClr val="dk1"/>
                </a:solidFill>
              </a:rPr>
              <a:t> between the two variables</a:t>
            </a:r>
            <a:endParaRPr sz="1300">
              <a:solidFill>
                <a:schemeClr val="dk1"/>
              </a:solidFill>
            </a:endParaRPr>
          </a:p>
          <a:p>
            <a:pPr indent="-311150" lvl="2" marL="1371600" rtl="0" algn="l">
              <a:lnSpc>
                <a:spcPct val="100000"/>
              </a:lnSpc>
              <a:spcBef>
                <a:spcPts val="0"/>
              </a:spcBef>
              <a:spcAft>
                <a:spcPts val="0"/>
              </a:spcAft>
              <a:buClr>
                <a:schemeClr val="dk1"/>
              </a:buClr>
              <a:buSzPts val="1300"/>
              <a:buChar char="■"/>
            </a:pPr>
            <a:r>
              <a:rPr lang="en" sz="1300">
                <a:solidFill>
                  <a:schemeClr val="dk1"/>
                </a:solidFill>
              </a:rPr>
              <a:t>However, low R-Squared values indicate that a lot of the data has no correlation to each other and therefore the hypothesis</a:t>
            </a:r>
            <a:endParaRPr b="1" sz="1200">
              <a:solidFill>
                <a:schemeClr val="dk1"/>
              </a:solidFill>
            </a:endParaRPr>
          </a:p>
          <a:p>
            <a:pPr indent="-304800" lvl="0" marL="457200" rtl="0" algn="l">
              <a:lnSpc>
                <a:spcPct val="115000"/>
              </a:lnSpc>
              <a:spcBef>
                <a:spcPts val="0"/>
              </a:spcBef>
              <a:spcAft>
                <a:spcPts val="0"/>
              </a:spcAft>
              <a:buClr>
                <a:schemeClr val="lt2"/>
              </a:buClr>
              <a:buSzPts val="1200"/>
              <a:buChar char="●"/>
            </a:pPr>
            <a:r>
              <a:rPr b="1" lang="en" u="sng">
                <a:solidFill>
                  <a:schemeClr val="dk1"/>
                </a:solidFill>
              </a:rPr>
              <a:t>Conclusion: </a:t>
            </a:r>
            <a:endParaRPr b="1" u="sng">
              <a:solidFill>
                <a:schemeClr val="dk1"/>
              </a:solidFill>
            </a:endParaRPr>
          </a:p>
          <a:p>
            <a:pPr indent="-304800" lvl="1" marL="914400" rtl="0" algn="l">
              <a:lnSpc>
                <a:spcPct val="115000"/>
              </a:lnSpc>
              <a:spcBef>
                <a:spcPts val="0"/>
              </a:spcBef>
              <a:spcAft>
                <a:spcPts val="0"/>
              </a:spcAft>
              <a:buClr>
                <a:srgbClr val="0000FF"/>
              </a:buClr>
              <a:buSzPts val="1200"/>
              <a:buChar char="○"/>
            </a:pPr>
            <a:r>
              <a:rPr b="1" i="1" lang="en" sz="1200">
                <a:solidFill>
                  <a:srgbClr val="0000FF"/>
                </a:solidFill>
              </a:rPr>
              <a:t>Overall, there is no significant relationship between the primary  education, pupils  (total #) and the Adjusted savings: education expenditure (% of GNI)</a:t>
            </a:r>
            <a:endParaRPr b="1" sz="1200" u="sng">
              <a:solidFill>
                <a:srgbClr val="0000FF"/>
              </a:solidFill>
            </a:endParaRPr>
          </a:p>
          <a:p>
            <a:pPr indent="0" lvl="0" marL="914400" rtl="0" algn="l">
              <a:lnSpc>
                <a:spcPct val="115000"/>
              </a:lnSpc>
              <a:spcBef>
                <a:spcPts val="1600"/>
              </a:spcBef>
              <a:spcAft>
                <a:spcPts val="1600"/>
              </a:spcAft>
              <a:buSzPts val="1400"/>
              <a:buNone/>
            </a:pPr>
            <a:r>
              <a:t/>
            </a:r>
            <a:endParaRPr b="1" u="sng">
              <a:solidFill>
                <a:schemeClr val="dk1"/>
              </a:solidFill>
            </a:endParaRPr>
          </a:p>
        </p:txBody>
      </p:sp>
      <p:sp>
        <p:nvSpPr>
          <p:cNvPr id="3426" name="Google Shape;3426;p94"/>
          <p:cNvSpPr txBox="1"/>
          <p:nvPr>
            <p:ph type="ctrTitle"/>
          </p:nvPr>
        </p:nvSpPr>
        <p:spPr>
          <a:xfrm>
            <a:off x="735750" y="230150"/>
            <a:ext cx="7672500" cy="61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RESULTS H6: </a:t>
            </a:r>
            <a:r>
              <a:rPr i="1" lang="en" sz="1400">
                <a:solidFill>
                  <a:srgbClr val="0E2A47"/>
                </a:solidFill>
                <a:latin typeface="Open Sans"/>
                <a:ea typeface="Open Sans"/>
                <a:cs typeface="Open Sans"/>
                <a:sym typeface="Open Sans"/>
              </a:rPr>
              <a:t>Primary education, pupils </a:t>
            </a:r>
            <a:r>
              <a:rPr lang="en" sz="1400">
                <a:solidFill>
                  <a:srgbClr val="0E2A47"/>
                </a:solidFill>
                <a:latin typeface="Open Sans"/>
                <a:ea typeface="Open Sans"/>
                <a:cs typeface="Open Sans"/>
                <a:sym typeface="Open Sans"/>
              </a:rPr>
              <a:t>(numbers)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a:t>
            </a:r>
            <a:r>
              <a:rPr i="1" lang="en" sz="1400">
                <a:solidFill>
                  <a:srgbClr val="0E2A47"/>
                </a:solidFill>
                <a:latin typeface="Open Sans"/>
                <a:ea typeface="Open Sans"/>
                <a:cs typeface="Open Sans"/>
                <a:sym typeface="Open Sans"/>
              </a:rPr>
              <a:t> Adjusted savings: education expenditure </a:t>
            </a:r>
            <a:r>
              <a:rPr lang="en" sz="1400">
                <a:solidFill>
                  <a:srgbClr val="0E2A47"/>
                </a:solidFill>
                <a:latin typeface="Open Sans"/>
                <a:ea typeface="Open Sans"/>
                <a:cs typeface="Open Sans"/>
                <a:sym typeface="Open Sans"/>
              </a:rPr>
              <a:t>(% of GNI)</a:t>
            </a:r>
            <a:endParaRPr sz="1400">
              <a:solidFill>
                <a:srgbClr val="0E2A47"/>
              </a:solidFill>
              <a:latin typeface="Open Sans"/>
              <a:ea typeface="Open Sans"/>
              <a:cs typeface="Open Sans"/>
              <a:sym typeface="Open Sans"/>
            </a:endParaRPr>
          </a:p>
          <a:p>
            <a:pPr indent="0" lvl="0" marL="0" rtl="0" algn="ctr">
              <a:lnSpc>
                <a:spcPct val="100000"/>
              </a:lnSpc>
              <a:spcBef>
                <a:spcPts val="0"/>
              </a:spcBef>
              <a:spcAft>
                <a:spcPts val="0"/>
              </a:spcAft>
              <a:buSzPts val="800"/>
              <a:buNone/>
            </a:pPr>
            <a:r>
              <a:t/>
            </a:r>
            <a:endParaRPr b="1" sz="14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sp>
        <p:nvSpPr>
          <p:cNvPr id="2968" name="Google Shape;2968;p41"/>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THEME: EDUCATION</a:t>
            </a:r>
            <a:endParaRPr/>
          </a:p>
        </p:txBody>
      </p:sp>
      <p:sp>
        <p:nvSpPr>
          <p:cNvPr id="2969" name="Google Shape;2969;p41"/>
          <p:cNvSpPr txBox="1"/>
          <p:nvPr/>
        </p:nvSpPr>
        <p:spPr>
          <a:xfrm>
            <a:off x="914150" y="1236050"/>
            <a:ext cx="7494900" cy="41868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E2A47"/>
              </a:buClr>
              <a:buSzPts val="2000"/>
              <a:buFont typeface="Open Sans"/>
              <a:buChar char="●"/>
            </a:pPr>
            <a:r>
              <a:rPr b="0" i="0" lang="en" sz="2000" u="none" cap="none" strike="noStrike">
                <a:solidFill>
                  <a:srgbClr val="0E2A47"/>
                </a:solidFill>
                <a:latin typeface="Open Sans"/>
                <a:ea typeface="Open Sans"/>
                <a:cs typeface="Open Sans"/>
                <a:sym typeface="Open Sans"/>
              </a:rPr>
              <a:t>Having an educated population leads to: </a:t>
            </a:r>
            <a:endParaRPr b="0" i="0" sz="2000" u="none" cap="none" strike="noStrike">
              <a:solidFill>
                <a:srgbClr val="0E2A47"/>
              </a:solidFill>
              <a:latin typeface="Open Sans"/>
              <a:ea typeface="Open Sans"/>
              <a:cs typeface="Open Sans"/>
              <a:sym typeface="Open Sans"/>
            </a:endParaRPr>
          </a:p>
          <a:p>
            <a:pPr indent="-317500" lvl="1" marL="914400" marR="0" rtl="0" algn="l">
              <a:lnSpc>
                <a:spcPct val="100000"/>
              </a:lnSpc>
              <a:spcBef>
                <a:spcPts val="0"/>
              </a:spcBef>
              <a:spcAft>
                <a:spcPts val="0"/>
              </a:spcAft>
              <a:buClr>
                <a:srgbClr val="0E2A47"/>
              </a:buClr>
              <a:buSzPts val="1400"/>
              <a:buFont typeface="Open Sans"/>
              <a:buChar char="○"/>
            </a:pPr>
            <a:r>
              <a:rPr b="0" i="0" lang="en" sz="2000" u="none" cap="none" strike="noStrike">
                <a:solidFill>
                  <a:srgbClr val="0E2A47"/>
                </a:solidFill>
                <a:latin typeface="Open Sans"/>
                <a:ea typeface="Open Sans"/>
                <a:cs typeface="Open Sans"/>
                <a:sym typeface="Open Sans"/>
              </a:rPr>
              <a:t>Economic development and growth. (Bansal, 2020)</a:t>
            </a:r>
            <a:endParaRPr b="0" i="0" sz="2000" u="none" cap="none" strike="noStrike">
              <a:solidFill>
                <a:srgbClr val="0E2A47"/>
              </a:solidFill>
              <a:latin typeface="Open Sans"/>
              <a:ea typeface="Open Sans"/>
              <a:cs typeface="Open Sans"/>
              <a:sym typeface="Open Sans"/>
            </a:endParaRPr>
          </a:p>
          <a:p>
            <a:pPr indent="-317500" lvl="1" marL="914400" marR="0" rtl="0" algn="l">
              <a:lnSpc>
                <a:spcPct val="100000"/>
              </a:lnSpc>
              <a:spcBef>
                <a:spcPts val="0"/>
              </a:spcBef>
              <a:spcAft>
                <a:spcPts val="0"/>
              </a:spcAft>
              <a:buClr>
                <a:srgbClr val="0E2A47"/>
              </a:buClr>
              <a:buSzPts val="1400"/>
              <a:buFont typeface="Open Sans"/>
              <a:buChar char="○"/>
            </a:pPr>
            <a:r>
              <a:rPr b="0" i="0" lang="en" sz="2000" u="none" cap="none" strike="noStrike">
                <a:solidFill>
                  <a:srgbClr val="0E2A47"/>
                </a:solidFill>
                <a:latin typeface="Open Sans"/>
                <a:ea typeface="Open Sans"/>
                <a:cs typeface="Open Sans"/>
                <a:sym typeface="Open Sans"/>
              </a:rPr>
              <a:t>More allocative and productive efficiency; which leads to rapid rates of development across multiple sectors. Example: Health, agriculture, public administration, private sector growth, etc. (Radcliffe, 2020)</a:t>
            </a:r>
            <a:endParaRPr b="0" i="0" sz="2000" u="none" cap="none" strike="noStrike">
              <a:solidFill>
                <a:srgbClr val="0E2A47"/>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E2A47"/>
              </a:solidFill>
              <a:latin typeface="Open Sans"/>
              <a:ea typeface="Open Sans"/>
              <a:cs typeface="Open Sans"/>
              <a:sym typeface="Open Sans"/>
            </a:endParaRPr>
          </a:p>
          <a:p>
            <a:pPr indent="-355600" lvl="0" marL="457200" marR="0" rtl="0" algn="l">
              <a:lnSpc>
                <a:spcPct val="100000"/>
              </a:lnSpc>
              <a:spcBef>
                <a:spcPts val="0"/>
              </a:spcBef>
              <a:spcAft>
                <a:spcPts val="0"/>
              </a:spcAft>
              <a:buClr>
                <a:srgbClr val="0E2A47"/>
              </a:buClr>
              <a:buSzPts val="2000"/>
              <a:buFont typeface="Open Sans"/>
              <a:buChar char="●"/>
            </a:pPr>
            <a:r>
              <a:rPr b="0" i="0" lang="en" sz="2000" u="none" cap="none" strike="noStrike">
                <a:solidFill>
                  <a:srgbClr val="0E2A47"/>
                </a:solidFill>
                <a:latin typeface="Open Sans"/>
                <a:ea typeface="Open Sans"/>
                <a:cs typeface="Open Sans"/>
                <a:sym typeface="Open Sans"/>
              </a:rPr>
              <a:t>For a country to fully reap such benefits,  they need to unleash the potential of the human mind:</a:t>
            </a:r>
            <a:endParaRPr b="0" i="0" sz="2000" u="none" cap="none" strike="noStrike">
              <a:solidFill>
                <a:srgbClr val="0E2A47"/>
              </a:solidFill>
              <a:latin typeface="Open Sans"/>
              <a:ea typeface="Open Sans"/>
              <a:cs typeface="Open Sans"/>
              <a:sym typeface="Open Sans"/>
            </a:endParaRPr>
          </a:p>
          <a:p>
            <a:pPr indent="-355600" lvl="1" marL="914400" marR="0" rtl="0" algn="l">
              <a:lnSpc>
                <a:spcPct val="100000"/>
              </a:lnSpc>
              <a:spcBef>
                <a:spcPts val="0"/>
              </a:spcBef>
              <a:spcAft>
                <a:spcPts val="0"/>
              </a:spcAft>
              <a:buClr>
                <a:srgbClr val="0E2A47"/>
              </a:buClr>
              <a:buSzPts val="2000"/>
              <a:buFont typeface="Open Sans"/>
              <a:buChar char="○"/>
            </a:pPr>
            <a:r>
              <a:rPr b="0" i="0" lang="en" sz="2000" u="none" cap="none" strike="noStrike">
                <a:solidFill>
                  <a:srgbClr val="0E2A47"/>
                </a:solidFill>
                <a:latin typeface="Open Sans"/>
                <a:ea typeface="Open Sans"/>
                <a:cs typeface="Open Sans"/>
                <a:sym typeface="Open Sans"/>
              </a:rPr>
              <a:t>There is no better tool to achieve this than education (The World Bank, 2021).</a:t>
            </a:r>
            <a:endParaRPr b="0" i="0" sz="2000" u="none" cap="none" strike="noStrike">
              <a:solidFill>
                <a:srgbClr val="0E2A47"/>
              </a:solidFill>
              <a:latin typeface="Open Sans"/>
              <a:ea typeface="Open Sans"/>
              <a:cs typeface="Open Sans"/>
              <a:sym typeface="Open Sans"/>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2"/>
              </a:solidFill>
              <a:latin typeface="Open Sans"/>
              <a:ea typeface="Open Sans"/>
              <a:cs typeface="Open Sans"/>
              <a:sym typeface="Open Sans"/>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E2A47"/>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0" name="Shape 3430"/>
        <p:cNvGrpSpPr/>
        <p:nvPr/>
      </p:nvGrpSpPr>
      <p:grpSpPr>
        <a:xfrm>
          <a:off x="0" y="0"/>
          <a:ext cx="0" cy="0"/>
          <a:chOff x="0" y="0"/>
          <a:chExt cx="0" cy="0"/>
        </a:xfrm>
      </p:grpSpPr>
      <p:sp>
        <p:nvSpPr>
          <p:cNvPr id="3431" name="Google Shape;3431;p95"/>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HYPOTHESIS #7</a:t>
            </a:r>
            <a:endParaRPr/>
          </a:p>
        </p:txBody>
      </p:sp>
      <p:sp>
        <p:nvSpPr>
          <p:cNvPr id="3432" name="Google Shape;3432;p95"/>
          <p:cNvSpPr/>
          <p:nvPr/>
        </p:nvSpPr>
        <p:spPr>
          <a:xfrm>
            <a:off x="656775" y="1590900"/>
            <a:ext cx="2846850" cy="24702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EDUCATION</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FFFFFF"/>
                </a:solidFill>
                <a:latin typeface="Arial"/>
                <a:ea typeface="Arial"/>
                <a:cs typeface="Arial"/>
                <a:sym typeface="Arial"/>
              </a:rPr>
              <a:t>Primary education, pupils </a:t>
            </a:r>
            <a:r>
              <a:rPr b="0" i="0" lang="en" sz="1400" u="none" cap="none" strike="noStrike">
                <a:solidFill>
                  <a:srgbClr val="FFFFFF"/>
                </a:solidFill>
                <a:latin typeface="Arial"/>
                <a:ea typeface="Arial"/>
                <a:cs typeface="Arial"/>
                <a:sym typeface="Arial"/>
              </a:rPr>
              <a:t>(numbers)</a:t>
            </a:r>
            <a:endParaRPr b="0" i="0" sz="1400" u="none" cap="none" strike="noStrike">
              <a:solidFill>
                <a:srgbClr val="FFFFFF"/>
              </a:solidFill>
              <a:latin typeface="Arial"/>
              <a:ea typeface="Arial"/>
              <a:cs typeface="Arial"/>
              <a:sym typeface="Arial"/>
            </a:endParaRPr>
          </a:p>
        </p:txBody>
      </p:sp>
      <p:sp>
        <p:nvSpPr>
          <p:cNvPr id="3433" name="Google Shape;3433;p95"/>
          <p:cNvSpPr/>
          <p:nvPr/>
        </p:nvSpPr>
        <p:spPr>
          <a:xfrm>
            <a:off x="5664050" y="834850"/>
            <a:ext cx="2520550" cy="2114925"/>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SOCIAL</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lt1"/>
                </a:solidFill>
                <a:latin typeface="Arial"/>
                <a:ea typeface="Arial"/>
                <a:cs typeface="Arial"/>
                <a:sym typeface="Arial"/>
              </a:rPr>
              <a:t>Labor force participation rate, total </a:t>
            </a:r>
            <a:r>
              <a:rPr b="0" i="0" lang="en" sz="1400" u="none" cap="none" strike="noStrike">
                <a:solidFill>
                  <a:schemeClr val="lt1"/>
                </a:solidFill>
                <a:latin typeface="Arial"/>
                <a:ea typeface="Arial"/>
                <a:cs typeface="Arial"/>
                <a:sym typeface="Arial"/>
              </a:rPr>
              <a:t>(% of total population ages 15+) (modeled ILO estimate)</a:t>
            </a:r>
            <a:endParaRPr b="0" i="0" sz="1400" u="none" cap="none" strike="noStrike">
              <a:solidFill>
                <a:srgbClr val="FFFFFF"/>
              </a:solidFill>
              <a:latin typeface="Arial"/>
              <a:ea typeface="Arial"/>
              <a:cs typeface="Arial"/>
              <a:sym typeface="Arial"/>
            </a:endParaRPr>
          </a:p>
        </p:txBody>
      </p:sp>
      <p:sp>
        <p:nvSpPr>
          <p:cNvPr id="3434" name="Google Shape;3434;p95"/>
          <p:cNvSpPr/>
          <p:nvPr/>
        </p:nvSpPr>
        <p:spPr>
          <a:xfrm>
            <a:off x="3903750" y="2655450"/>
            <a:ext cx="1434000" cy="215400"/>
          </a:xfrm>
          <a:prstGeom prst="leftRightArrow">
            <a:avLst>
              <a:gd fmla="val 50000" name="adj1"/>
              <a:gd fmla="val 50000" name="adj2"/>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95"/>
          <p:cNvSpPr/>
          <p:nvPr/>
        </p:nvSpPr>
        <p:spPr>
          <a:xfrm>
            <a:off x="5664050" y="2949775"/>
            <a:ext cx="2520550" cy="2094575"/>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ECONOMY</a:t>
            </a:r>
            <a:endParaRPr b="1" i="0" sz="1400" u="none" cap="none" strike="noStrike">
              <a:solidFill>
                <a:srgbClr val="00FF00"/>
              </a:solidFill>
              <a:latin typeface="Arial"/>
              <a:ea typeface="Arial"/>
              <a:cs typeface="Arial"/>
              <a:sym typeface="Arial"/>
            </a:endParaRPr>
          </a:p>
          <a:p>
            <a:pPr indent="0" lvl="0" marL="0" marR="0" rtl="0" algn="ctr">
              <a:lnSpc>
                <a:spcPct val="115000"/>
              </a:lnSpc>
              <a:spcBef>
                <a:spcPts val="1200"/>
              </a:spcBef>
              <a:spcAft>
                <a:spcPts val="0"/>
              </a:spcAft>
              <a:buClr>
                <a:srgbClr val="000000"/>
              </a:buClr>
              <a:buSzPts val="1400"/>
              <a:buFont typeface="Arial"/>
              <a:buNone/>
            </a:pPr>
            <a:r>
              <a:rPr b="0" i="1" lang="en" sz="1400" u="none" cap="none" strike="noStrike">
                <a:solidFill>
                  <a:schemeClr val="lt1"/>
                </a:solidFill>
                <a:latin typeface="Arial"/>
                <a:ea typeface="Arial"/>
                <a:cs typeface="Arial"/>
                <a:sym typeface="Arial"/>
              </a:rPr>
              <a:t>Gross savings </a:t>
            </a:r>
            <a:r>
              <a:rPr b="0" i="0" lang="en" sz="1400" u="none" cap="none" strike="noStrike">
                <a:solidFill>
                  <a:schemeClr val="lt1"/>
                </a:solidFill>
                <a:latin typeface="Arial"/>
                <a:ea typeface="Arial"/>
                <a:cs typeface="Arial"/>
                <a:sym typeface="Arial"/>
              </a:rPr>
              <a:t>(% of GDP</a:t>
            </a:r>
            <a:r>
              <a:rPr b="1" i="0" lang="en" sz="1400" u="none" cap="none" strike="noStrike">
                <a:solidFill>
                  <a:schemeClr val="lt1"/>
                </a:solidFill>
                <a:latin typeface="Arial"/>
                <a:ea typeface="Arial"/>
                <a:cs typeface="Arial"/>
                <a:sym typeface="Arial"/>
              </a:rPr>
              <a:t>) </a:t>
            </a:r>
            <a:r>
              <a:rPr b="1" i="1" lang="en" sz="1400" u="none" cap="none" strike="noStrike">
                <a:solidFill>
                  <a:schemeClr val="lt1"/>
                </a:solidFill>
                <a:latin typeface="Arial"/>
                <a:ea typeface="Arial"/>
                <a:cs typeface="Arial"/>
                <a:sym typeface="Arial"/>
              </a:rPr>
              <a:t> </a:t>
            </a:r>
            <a:endParaRPr b="0" i="1" sz="1400" u="none" cap="none" strike="noStrike">
              <a:solidFill>
                <a:srgbClr val="FFFFFF"/>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sp>
        <p:nvSpPr>
          <p:cNvPr id="3440" name="Google Shape;3440;p96"/>
          <p:cNvSpPr txBox="1"/>
          <p:nvPr>
            <p:ph idx="1" type="body"/>
          </p:nvPr>
        </p:nvSpPr>
        <p:spPr>
          <a:xfrm>
            <a:off x="720000" y="864050"/>
            <a:ext cx="7704000" cy="40878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0E2A47"/>
              </a:buClr>
              <a:buSzPts val="1500"/>
              <a:buChar char="●"/>
            </a:pPr>
            <a:r>
              <a:rPr b="1" lang="en" sz="1400">
                <a:solidFill>
                  <a:srgbClr val="0E2A47"/>
                </a:solidFill>
              </a:rPr>
              <a:t>HYPOTHESIS:</a:t>
            </a:r>
            <a:r>
              <a:rPr lang="en" sz="1400">
                <a:solidFill>
                  <a:srgbClr val="0E2A47"/>
                </a:solidFill>
              </a:rPr>
              <a:t> </a:t>
            </a:r>
            <a:r>
              <a:rPr i="1" lang="en" sz="1400">
                <a:solidFill>
                  <a:srgbClr val="0E2A47"/>
                </a:solidFill>
              </a:rPr>
              <a:t>Primary education, pupils </a:t>
            </a:r>
            <a:r>
              <a:rPr lang="en" sz="1400">
                <a:solidFill>
                  <a:srgbClr val="0E2A47"/>
                </a:solidFill>
              </a:rPr>
              <a:t>(numbers) is </a:t>
            </a:r>
            <a:r>
              <a:rPr b="1" lang="en" sz="1400">
                <a:solidFill>
                  <a:srgbClr val="0E2A47"/>
                </a:solidFill>
              </a:rPr>
              <a:t>positively </a:t>
            </a:r>
            <a:r>
              <a:rPr lang="en" sz="1400">
                <a:solidFill>
                  <a:srgbClr val="0E2A47"/>
                </a:solidFill>
              </a:rPr>
              <a:t>correlated with </a:t>
            </a:r>
            <a:r>
              <a:rPr i="1" lang="en" sz="1400">
                <a:solidFill>
                  <a:srgbClr val="0E2A47"/>
                </a:solidFill>
              </a:rPr>
              <a:t>Labor force participation rate, total </a:t>
            </a:r>
            <a:r>
              <a:rPr lang="en" sz="1400">
                <a:solidFill>
                  <a:srgbClr val="0E2A47"/>
                </a:solidFill>
              </a:rPr>
              <a:t>(% of total population ages 15+) (modeled ILO estimate)</a:t>
            </a:r>
            <a:r>
              <a:rPr i="1" lang="en" sz="1400">
                <a:solidFill>
                  <a:srgbClr val="0E2A47"/>
                </a:solidFill>
              </a:rPr>
              <a:t> </a:t>
            </a:r>
            <a:r>
              <a:rPr lang="en" sz="1400">
                <a:solidFill>
                  <a:srgbClr val="0E2A47"/>
                </a:solidFill>
              </a:rPr>
              <a:t>and</a:t>
            </a:r>
            <a:r>
              <a:rPr i="1" lang="en" sz="1400">
                <a:solidFill>
                  <a:srgbClr val="0E2A47"/>
                </a:solidFill>
              </a:rPr>
              <a:t> Gross savings</a:t>
            </a:r>
            <a:r>
              <a:rPr lang="en" sz="1400">
                <a:solidFill>
                  <a:srgbClr val="0E2A47"/>
                </a:solidFill>
              </a:rPr>
              <a:t> (% of GDP).</a:t>
            </a:r>
            <a:endParaRPr sz="1400">
              <a:solidFill>
                <a:srgbClr val="0E2A47"/>
              </a:solidFill>
            </a:endParaRPr>
          </a:p>
          <a:p>
            <a:pPr indent="-323850" lvl="0" marL="457200" rtl="0" algn="l">
              <a:lnSpc>
                <a:spcPct val="150000"/>
              </a:lnSpc>
              <a:spcBef>
                <a:spcPts val="0"/>
              </a:spcBef>
              <a:spcAft>
                <a:spcPts val="0"/>
              </a:spcAft>
              <a:buClr>
                <a:srgbClr val="0E2A47"/>
              </a:buClr>
              <a:buSzPts val="1500"/>
              <a:buChar char="●"/>
            </a:pPr>
            <a:r>
              <a:rPr b="1" lang="en" sz="1400">
                <a:solidFill>
                  <a:srgbClr val="0E2A47"/>
                </a:solidFill>
              </a:rPr>
              <a:t>RATIONALE:</a:t>
            </a:r>
            <a:r>
              <a:rPr lang="en" sz="1400">
                <a:solidFill>
                  <a:srgbClr val="0E2A47"/>
                </a:solidFill>
              </a:rPr>
              <a:t> As the number of primary education pupils increases, educated workers will increase. (Even if they only graduated from primary school and did not attend a higher level school.) A country's economy becomes more productive as the proportion of educated workers increases since educated workers can more efficiently carry out tasks that require literacy and critical thinking. Also, there will be more people who can supply labor for the production of goods and services.</a:t>
            </a:r>
            <a:endParaRPr sz="1400">
              <a:solidFill>
                <a:srgbClr val="0E2A47"/>
              </a:solidFill>
            </a:endParaRPr>
          </a:p>
          <a:p>
            <a:pPr indent="0" lvl="0" marL="457200" rtl="0" algn="l">
              <a:lnSpc>
                <a:spcPct val="150000"/>
              </a:lnSpc>
              <a:spcBef>
                <a:spcPts val="1600"/>
              </a:spcBef>
              <a:spcAft>
                <a:spcPts val="0"/>
              </a:spcAft>
              <a:buSzPts val="1400"/>
              <a:buNone/>
            </a:pPr>
            <a:r>
              <a:t/>
            </a:r>
            <a:endParaRPr sz="1400">
              <a:solidFill>
                <a:srgbClr val="0E2A47"/>
              </a:solidFill>
            </a:endParaRPr>
          </a:p>
          <a:p>
            <a:pPr indent="0" lvl="0" marL="457200" rtl="0" algn="l">
              <a:lnSpc>
                <a:spcPct val="150000"/>
              </a:lnSpc>
              <a:spcBef>
                <a:spcPts val="1600"/>
              </a:spcBef>
              <a:spcAft>
                <a:spcPts val="1600"/>
              </a:spcAft>
              <a:buSzPts val="1400"/>
              <a:buNone/>
            </a:pPr>
            <a:r>
              <a:t/>
            </a:r>
            <a:endParaRPr sz="1300">
              <a:solidFill>
                <a:srgbClr val="FF0000"/>
              </a:solidFill>
            </a:endParaRPr>
          </a:p>
        </p:txBody>
      </p:sp>
      <p:sp>
        <p:nvSpPr>
          <p:cNvPr id="3441" name="Google Shape;3441;p96"/>
          <p:cNvSpPr txBox="1"/>
          <p:nvPr>
            <p:ph type="ctrTitle"/>
          </p:nvPr>
        </p:nvSpPr>
        <p:spPr>
          <a:xfrm>
            <a:off x="735746" y="286250"/>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HYPOTHESIS 7:</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5" name="Shape 3445"/>
        <p:cNvGrpSpPr/>
        <p:nvPr/>
      </p:nvGrpSpPr>
      <p:grpSpPr>
        <a:xfrm>
          <a:off x="0" y="0"/>
          <a:ext cx="0" cy="0"/>
          <a:chOff x="0" y="0"/>
          <a:chExt cx="0" cy="0"/>
        </a:xfrm>
      </p:grpSpPr>
      <p:sp>
        <p:nvSpPr>
          <p:cNvPr id="3446" name="Google Shape;3446;p97"/>
          <p:cNvSpPr txBox="1"/>
          <p:nvPr>
            <p:ph type="ctrTitle"/>
          </p:nvPr>
        </p:nvSpPr>
        <p:spPr>
          <a:xfrm>
            <a:off x="672350" y="158725"/>
            <a:ext cx="7672500" cy="62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700">
                <a:latin typeface="Open Sans"/>
                <a:ea typeface="Open Sans"/>
                <a:cs typeface="Open Sans"/>
                <a:sym typeface="Open Sans"/>
              </a:rPr>
              <a:t>H7:</a:t>
            </a:r>
            <a:r>
              <a:rPr b="1" lang="en" sz="1400">
                <a:latin typeface="Open Sans"/>
                <a:ea typeface="Open Sans"/>
                <a:cs typeface="Open Sans"/>
                <a:sym typeface="Open Sans"/>
              </a:rPr>
              <a:t> </a:t>
            </a:r>
            <a:r>
              <a:rPr i="1" lang="en" sz="1400">
                <a:solidFill>
                  <a:srgbClr val="0E2A47"/>
                </a:solidFill>
                <a:latin typeface="Open Sans"/>
                <a:ea typeface="Open Sans"/>
                <a:cs typeface="Open Sans"/>
                <a:sym typeface="Open Sans"/>
              </a:rPr>
              <a:t> Primary education, pupils </a:t>
            </a:r>
            <a:r>
              <a:rPr lang="en" sz="1400">
                <a:solidFill>
                  <a:srgbClr val="0E2A47"/>
                </a:solidFill>
                <a:latin typeface="Open Sans"/>
                <a:ea typeface="Open Sans"/>
                <a:cs typeface="Open Sans"/>
                <a:sym typeface="Open Sans"/>
              </a:rPr>
              <a:t>(numbers) is </a:t>
            </a:r>
            <a:r>
              <a:rPr b="1" lang="en" sz="1400">
                <a:solidFill>
                  <a:srgbClr val="0E2A47"/>
                </a:solidFill>
                <a:latin typeface="Open Sans"/>
                <a:ea typeface="Open Sans"/>
                <a:cs typeface="Open Sans"/>
                <a:sym typeface="Open Sans"/>
              </a:rPr>
              <a:t>positively </a:t>
            </a:r>
            <a:r>
              <a:rPr lang="en" sz="1400">
                <a:solidFill>
                  <a:srgbClr val="0E2A47"/>
                </a:solidFill>
                <a:latin typeface="Open Sans"/>
                <a:ea typeface="Open Sans"/>
                <a:cs typeface="Open Sans"/>
                <a:sym typeface="Open Sans"/>
              </a:rPr>
              <a:t>correlated with </a:t>
            </a:r>
            <a:r>
              <a:rPr i="1" lang="en" sz="1400">
                <a:solidFill>
                  <a:srgbClr val="0E2A47"/>
                </a:solidFill>
                <a:latin typeface="Open Sans"/>
                <a:ea typeface="Open Sans"/>
                <a:cs typeface="Open Sans"/>
                <a:sym typeface="Open Sans"/>
              </a:rPr>
              <a:t>Labor force participation rate, total </a:t>
            </a:r>
            <a:r>
              <a:rPr lang="en" sz="1400">
                <a:solidFill>
                  <a:srgbClr val="0E2A47"/>
                </a:solidFill>
                <a:latin typeface="Open Sans"/>
                <a:ea typeface="Open Sans"/>
                <a:cs typeface="Open Sans"/>
                <a:sym typeface="Open Sans"/>
              </a:rPr>
              <a:t>(% of total population ages 15+) (modeled ILO estimate)</a:t>
            </a:r>
            <a:r>
              <a:rPr i="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and</a:t>
            </a:r>
            <a:r>
              <a:rPr i="1" lang="en" sz="1400">
                <a:solidFill>
                  <a:srgbClr val="0E2A47"/>
                </a:solidFill>
                <a:latin typeface="Open Sans"/>
                <a:ea typeface="Open Sans"/>
                <a:cs typeface="Open Sans"/>
                <a:sym typeface="Open Sans"/>
              </a:rPr>
              <a:t> Gross savings</a:t>
            </a:r>
            <a:r>
              <a:rPr lang="en" sz="1400">
                <a:solidFill>
                  <a:srgbClr val="0E2A47"/>
                </a:solidFill>
                <a:latin typeface="Open Sans"/>
                <a:ea typeface="Open Sans"/>
                <a:cs typeface="Open Sans"/>
                <a:sym typeface="Open Sans"/>
              </a:rPr>
              <a:t> (% of GDP).</a:t>
            </a:r>
            <a:endParaRPr/>
          </a:p>
        </p:txBody>
      </p:sp>
      <p:pic>
        <p:nvPicPr>
          <p:cNvPr id="3447" name="Google Shape;3447;p97"/>
          <p:cNvPicPr preferRelativeResize="0"/>
          <p:nvPr/>
        </p:nvPicPr>
        <p:blipFill rotWithShape="1">
          <a:blip r:embed="rId3">
            <a:alphaModFix/>
          </a:blip>
          <a:srcRect b="0" l="0" r="0" t="0"/>
          <a:stretch/>
        </p:blipFill>
        <p:spPr>
          <a:xfrm>
            <a:off x="998963" y="848800"/>
            <a:ext cx="7146063" cy="4056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1" name="Shape 3451"/>
        <p:cNvGrpSpPr/>
        <p:nvPr/>
      </p:nvGrpSpPr>
      <p:grpSpPr>
        <a:xfrm>
          <a:off x="0" y="0"/>
          <a:ext cx="0" cy="0"/>
          <a:chOff x="0" y="0"/>
          <a:chExt cx="0" cy="0"/>
        </a:xfrm>
      </p:grpSpPr>
      <p:sp>
        <p:nvSpPr>
          <p:cNvPr id="3452" name="Google Shape;3452;p98"/>
          <p:cNvSpPr txBox="1"/>
          <p:nvPr>
            <p:ph type="ctrTitle"/>
          </p:nvPr>
        </p:nvSpPr>
        <p:spPr>
          <a:xfrm>
            <a:off x="736650" y="75000"/>
            <a:ext cx="7672500" cy="87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700">
                <a:latin typeface="Open Sans"/>
                <a:ea typeface="Open Sans"/>
                <a:cs typeface="Open Sans"/>
                <a:sym typeface="Open Sans"/>
              </a:rPr>
              <a:t>H7:</a:t>
            </a:r>
            <a:r>
              <a:rPr b="1" lang="en" sz="1400">
                <a:latin typeface="Open Sans"/>
                <a:ea typeface="Open Sans"/>
                <a:cs typeface="Open Sans"/>
                <a:sym typeface="Open Sans"/>
              </a:rPr>
              <a:t> </a:t>
            </a:r>
            <a:r>
              <a:rPr i="1" lang="en" sz="1400">
                <a:solidFill>
                  <a:srgbClr val="0E2A47"/>
                </a:solidFill>
                <a:latin typeface="Open Sans"/>
                <a:ea typeface="Open Sans"/>
                <a:cs typeface="Open Sans"/>
                <a:sym typeface="Open Sans"/>
              </a:rPr>
              <a:t> Primary education, pupils </a:t>
            </a:r>
            <a:r>
              <a:rPr lang="en" sz="1400">
                <a:solidFill>
                  <a:srgbClr val="0E2A47"/>
                </a:solidFill>
                <a:latin typeface="Open Sans"/>
                <a:ea typeface="Open Sans"/>
                <a:cs typeface="Open Sans"/>
                <a:sym typeface="Open Sans"/>
              </a:rPr>
              <a:t>(numbers) is </a:t>
            </a:r>
            <a:r>
              <a:rPr b="1" lang="en" sz="1400">
                <a:solidFill>
                  <a:srgbClr val="0E2A47"/>
                </a:solidFill>
                <a:latin typeface="Open Sans"/>
                <a:ea typeface="Open Sans"/>
                <a:cs typeface="Open Sans"/>
                <a:sym typeface="Open Sans"/>
              </a:rPr>
              <a:t>positively </a:t>
            </a:r>
            <a:r>
              <a:rPr lang="en" sz="1400">
                <a:solidFill>
                  <a:srgbClr val="0E2A47"/>
                </a:solidFill>
                <a:latin typeface="Open Sans"/>
                <a:ea typeface="Open Sans"/>
                <a:cs typeface="Open Sans"/>
                <a:sym typeface="Open Sans"/>
              </a:rPr>
              <a:t>correlated with </a:t>
            </a:r>
            <a:r>
              <a:rPr i="1" lang="en" sz="1400">
                <a:solidFill>
                  <a:srgbClr val="0E2A47"/>
                </a:solidFill>
                <a:latin typeface="Open Sans"/>
                <a:ea typeface="Open Sans"/>
                <a:cs typeface="Open Sans"/>
                <a:sym typeface="Open Sans"/>
              </a:rPr>
              <a:t>Labor force participation rate, total </a:t>
            </a:r>
            <a:r>
              <a:rPr lang="en" sz="1400">
                <a:solidFill>
                  <a:srgbClr val="0E2A47"/>
                </a:solidFill>
                <a:latin typeface="Open Sans"/>
                <a:ea typeface="Open Sans"/>
                <a:cs typeface="Open Sans"/>
                <a:sym typeface="Open Sans"/>
              </a:rPr>
              <a:t>(% of total population ages 15+) (modeled ILO estimate)</a:t>
            </a:r>
            <a:r>
              <a:rPr i="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and</a:t>
            </a:r>
            <a:r>
              <a:rPr i="1" lang="en" sz="1400">
                <a:solidFill>
                  <a:srgbClr val="0E2A47"/>
                </a:solidFill>
                <a:latin typeface="Open Sans"/>
                <a:ea typeface="Open Sans"/>
                <a:cs typeface="Open Sans"/>
                <a:sym typeface="Open Sans"/>
              </a:rPr>
              <a:t> Gross savings</a:t>
            </a:r>
            <a:r>
              <a:rPr lang="en" sz="1400">
                <a:solidFill>
                  <a:srgbClr val="0E2A47"/>
                </a:solidFill>
                <a:latin typeface="Open Sans"/>
                <a:ea typeface="Open Sans"/>
                <a:cs typeface="Open Sans"/>
                <a:sym typeface="Open Sans"/>
              </a:rPr>
              <a:t> (% of GDP).</a:t>
            </a:r>
            <a:endParaRPr/>
          </a:p>
        </p:txBody>
      </p:sp>
      <p:pic>
        <p:nvPicPr>
          <p:cNvPr id="3453" name="Google Shape;3453;p98"/>
          <p:cNvPicPr preferRelativeResize="0"/>
          <p:nvPr/>
        </p:nvPicPr>
        <p:blipFill rotWithShape="1">
          <a:blip r:embed="rId3">
            <a:alphaModFix/>
          </a:blip>
          <a:srcRect b="0" l="0" r="12495" t="0"/>
          <a:stretch/>
        </p:blipFill>
        <p:spPr>
          <a:xfrm>
            <a:off x="389025" y="994125"/>
            <a:ext cx="6603551" cy="3988650"/>
          </a:xfrm>
          <a:prstGeom prst="rect">
            <a:avLst/>
          </a:prstGeom>
          <a:noFill/>
          <a:ln>
            <a:noFill/>
          </a:ln>
        </p:spPr>
      </p:pic>
      <p:pic>
        <p:nvPicPr>
          <p:cNvPr id="3454" name="Google Shape;3454;p98"/>
          <p:cNvPicPr preferRelativeResize="0"/>
          <p:nvPr/>
        </p:nvPicPr>
        <p:blipFill rotWithShape="1">
          <a:blip r:embed="rId4">
            <a:alphaModFix/>
          </a:blip>
          <a:srcRect b="0" l="0" r="3670" t="0"/>
          <a:stretch/>
        </p:blipFill>
        <p:spPr>
          <a:xfrm>
            <a:off x="6941350" y="1128725"/>
            <a:ext cx="1950950" cy="1143000"/>
          </a:xfrm>
          <a:prstGeom prst="rect">
            <a:avLst/>
          </a:prstGeom>
          <a:noFill/>
          <a:ln>
            <a:noFill/>
          </a:ln>
        </p:spPr>
      </p:pic>
      <p:pic>
        <p:nvPicPr>
          <p:cNvPr id="3455" name="Google Shape;3455;p98"/>
          <p:cNvPicPr preferRelativeResize="0"/>
          <p:nvPr/>
        </p:nvPicPr>
        <p:blipFill rotWithShape="1">
          <a:blip r:embed="rId5">
            <a:alphaModFix/>
          </a:blip>
          <a:srcRect b="0" l="0" r="1700" t="0"/>
          <a:stretch/>
        </p:blipFill>
        <p:spPr>
          <a:xfrm>
            <a:off x="6941350" y="2999400"/>
            <a:ext cx="2093100" cy="1143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59" name="Shape 3459"/>
        <p:cNvGrpSpPr/>
        <p:nvPr/>
      </p:nvGrpSpPr>
      <p:grpSpPr>
        <a:xfrm>
          <a:off x="0" y="0"/>
          <a:ext cx="0" cy="0"/>
          <a:chOff x="0" y="0"/>
          <a:chExt cx="0" cy="0"/>
        </a:xfrm>
      </p:grpSpPr>
      <p:sp>
        <p:nvSpPr>
          <p:cNvPr id="3460" name="Google Shape;3460;p99"/>
          <p:cNvSpPr txBox="1"/>
          <p:nvPr>
            <p:ph idx="1" type="body"/>
          </p:nvPr>
        </p:nvSpPr>
        <p:spPr>
          <a:xfrm>
            <a:off x="720000" y="931025"/>
            <a:ext cx="7483500" cy="38922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3D85C6"/>
              </a:buClr>
              <a:buSzPts val="1100"/>
              <a:buFont typeface="Open Sans"/>
              <a:buChar char="●"/>
            </a:pPr>
            <a:r>
              <a:rPr b="1" lang="en" sz="1300" u="sng">
                <a:solidFill>
                  <a:schemeClr val="dk1"/>
                </a:solidFill>
              </a:rPr>
              <a:t>Scatter Plot:</a:t>
            </a:r>
            <a:endParaRPr b="1" sz="1300" u="sng">
              <a:solidFill>
                <a:schemeClr val="dk1"/>
              </a:solidFill>
            </a:endParaRPr>
          </a:p>
          <a:p>
            <a:pPr indent="-311150" lvl="1" marL="914400" rtl="0" algn="l">
              <a:lnSpc>
                <a:spcPct val="100000"/>
              </a:lnSpc>
              <a:spcBef>
                <a:spcPts val="0"/>
              </a:spcBef>
              <a:spcAft>
                <a:spcPts val="0"/>
              </a:spcAft>
              <a:buClr>
                <a:srgbClr val="575757"/>
              </a:buClr>
              <a:buSzPts val="1300"/>
              <a:buFont typeface="Open Sans"/>
              <a:buChar char="○"/>
            </a:pPr>
            <a:r>
              <a:rPr lang="en" sz="1300">
                <a:solidFill>
                  <a:schemeClr val="dk1"/>
                </a:solidFill>
              </a:rPr>
              <a:t>Average of Primary education, pupils (total #) ranged from 2.3 m to 11m</a:t>
            </a:r>
            <a:endParaRPr sz="1300">
              <a:solidFill>
                <a:schemeClr val="dk1"/>
              </a:solidFill>
            </a:endParaRPr>
          </a:p>
          <a:p>
            <a:pPr indent="-311150" lvl="1" marL="914400" rtl="0" algn="l">
              <a:lnSpc>
                <a:spcPct val="100000"/>
              </a:lnSpc>
              <a:spcBef>
                <a:spcPts val="500"/>
              </a:spcBef>
              <a:spcAft>
                <a:spcPts val="0"/>
              </a:spcAft>
              <a:buClr>
                <a:srgbClr val="575757"/>
              </a:buClr>
              <a:buSzPts val="1300"/>
              <a:buFont typeface="Open Sans"/>
              <a:buChar char="○"/>
            </a:pPr>
            <a:r>
              <a:rPr lang="en" sz="1300">
                <a:solidFill>
                  <a:schemeClr val="dk1"/>
                </a:solidFill>
              </a:rPr>
              <a:t>Average of Gross savings (% of GDP) ranged from 15% to 31%</a:t>
            </a:r>
            <a:endParaRPr sz="1300">
              <a:solidFill>
                <a:schemeClr val="dk1"/>
              </a:solidFill>
            </a:endParaRPr>
          </a:p>
          <a:p>
            <a:pPr indent="-311150" lvl="1" marL="914400" rtl="0" algn="l">
              <a:lnSpc>
                <a:spcPct val="100000"/>
              </a:lnSpc>
              <a:spcBef>
                <a:spcPts val="500"/>
              </a:spcBef>
              <a:spcAft>
                <a:spcPts val="0"/>
              </a:spcAft>
              <a:buClr>
                <a:srgbClr val="575757"/>
              </a:buClr>
              <a:buSzPts val="1300"/>
              <a:buFont typeface="Open Sans"/>
              <a:buChar char="○"/>
            </a:pPr>
            <a:r>
              <a:rPr lang="en" sz="1300">
                <a:solidFill>
                  <a:schemeClr val="dk1"/>
                </a:solidFill>
              </a:rPr>
              <a:t>Average of Labor force participation rate, total (% of total population ages 15+) (modeled ILO estimate) ranged from 53% to 68%</a:t>
            </a:r>
            <a:endParaRPr sz="1300">
              <a:solidFill>
                <a:schemeClr val="dk1"/>
              </a:solidFill>
            </a:endParaRPr>
          </a:p>
          <a:p>
            <a:pPr indent="-298450" lvl="1" marL="914400" rtl="0" algn="l">
              <a:lnSpc>
                <a:spcPct val="100000"/>
              </a:lnSpc>
              <a:spcBef>
                <a:spcPts val="500"/>
              </a:spcBef>
              <a:spcAft>
                <a:spcPts val="0"/>
              </a:spcAft>
              <a:buClr>
                <a:srgbClr val="575757"/>
              </a:buClr>
              <a:buSzPts val="1100"/>
              <a:buFont typeface="Open Sans"/>
              <a:buChar char="○"/>
            </a:pPr>
            <a:r>
              <a:rPr lang="en" sz="1300">
                <a:solidFill>
                  <a:schemeClr val="dk1"/>
                </a:solidFill>
              </a:rPr>
              <a:t>The trend line graph of Primary education, pupils vs Gross savings shows statistically a positive relationship in North America and Asia and a negative relationship in the other 3 continents.</a:t>
            </a:r>
            <a:endParaRPr sz="1300">
              <a:solidFill>
                <a:schemeClr val="dk1"/>
              </a:solidFill>
            </a:endParaRPr>
          </a:p>
          <a:p>
            <a:pPr indent="-298450" lvl="1" marL="914400" rtl="0" algn="l">
              <a:lnSpc>
                <a:spcPct val="100000"/>
              </a:lnSpc>
              <a:spcBef>
                <a:spcPts val="0"/>
              </a:spcBef>
              <a:spcAft>
                <a:spcPts val="0"/>
              </a:spcAft>
              <a:buClr>
                <a:srgbClr val="575757"/>
              </a:buClr>
              <a:buSzPts val="1100"/>
              <a:buFont typeface="Open Sans"/>
              <a:buChar char="○"/>
            </a:pPr>
            <a:r>
              <a:rPr lang="en" sz="1300">
                <a:solidFill>
                  <a:schemeClr val="dk1"/>
                </a:solidFill>
              </a:rPr>
              <a:t>The trend line graph of Primary education, pupils vs Labor force shows statistically a positive relationship only in Asia and a negative relationship in the other 4 continents</a:t>
            </a:r>
            <a:endParaRPr sz="1300">
              <a:solidFill>
                <a:srgbClr val="000000"/>
              </a:solidFill>
            </a:endParaRPr>
          </a:p>
          <a:p>
            <a:pPr indent="0" lvl="0" marL="0" rtl="0" algn="l">
              <a:lnSpc>
                <a:spcPct val="100000"/>
              </a:lnSpc>
              <a:spcBef>
                <a:spcPts val="0"/>
              </a:spcBef>
              <a:spcAft>
                <a:spcPts val="0"/>
              </a:spcAft>
              <a:buSzPts val="1400"/>
              <a:buNone/>
            </a:pPr>
            <a:r>
              <a:t/>
            </a:r>
            <a:endParaRPr>
              <a:solidFill>
                <a:srgbClr val="000000"/>
              </a:solidFill>
            </a:endParaRPr>
          </a:p>
          <a:p>
            <a:pPr indent="0" lvl="0" marL="0" rtl="0" algn="l">
              <a:lnSpc>
                <a:spcPct val="100000"/>
              </a:lnSpc>
              <a:spcBef>
                <a:spcPts val="1200"/>
              </a:spcBef>
              <a:spcAft>
                <a:spcPts val="0"/>
              </a:spcAft>
              <a:buSzPts val="1400"/>
              <a:buNone/>
            </a:pPr>
            <a:r>
              <a:t/>
            </a:r>
            <a:endParaRPr>
              <a:solidFill>
                <a:srgbClr val="000000"/>
              </a:solidFill>
            </a:endParaRPr>
          </a:p>
          <a:p>
            <a:pPr indent="0" lvl="0" marL="0" rtl="0" algn="l">
              <a:lnSpc>
                <a:spcPct val="115000"/>
              </a:lnSpc>
              <a:spcBef>
                <a:spcPts val="0"/>
              </a:spcBef>
              <a:spcAft>
                <a:spcPts val="1600"/>
              </a:spcAft>
              <a:buSzPts val="1400"/>
              <a:buNone/>
            </a:pPr>
            <a:r>
              <a:t/>
            </a:r>
            <a:endParaRPr b="1" sz="1300" u="sng">
              <a:solidFill>
                <a:schemeClr val="dk1"/>
              </a:solidFill>
            </a:endParaRPr>
          </a:p>
        </p:txBody>
      </p:sp>
      <p:sp>
        <p:nvSpPr>
          <p:cNvPr id="3461" name="Google Shape;3461;p99"/>
          <p:cNvSpPr txBox="1"/>
          <p:nvPr>
            <p:ph type="ctrTitle"/>
          </p:nvPr>
        </p:nvSpPr>
        <p:spPr>
          <a:xfrm>
            <a:off x="735750" y="184225"/>
            <a:ext cx="7672500" cy="52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RESULTS H7: </a:t>
            </a:r>
            <a:r>
              <a:rPr i="1" lang="en" sz="1400">
                <a:solidFill>
                  <a:srgbClr val="0E2A47"/>
                </a:solidFill>
                <a:latin typeface="Open Sans"/>
                <a:ea typeface="Open Sans"/>
                <a:cs typeface="Open Sans"/>
                <a:sym typeface="Open Sans"/>
              </a:rPr>
              <a:t>Primary education, pupils </a:t>
            </a:r>
            <a:r>
              <a:rPr lang="en" sz="1400">
                <a:solidFill>
                  <a:srgbClr val="0E2A47"/>
                </a:solidFill>
                <a:latin typeface="Open Sans"/>
                <a:ea typeface="Open Sans"/>
                <a:cs typeface="Open Sans"/>
                <a:sym typeface="Open Sans"/>
              </a:rPr>
              <a:t>(numbers) is </a:t>
            </a:r>
            <a:r>
              <a:rPr b="1" lang="en" sz="1400">
                <a:solidFill>
                  <a:srgbClr val="0E2A47"/>
                </a:solidFill>
                <a:latin typeface="Open Sans"/>
                <a:ea typeface="Open Sans"/>
                <a:cs typeface="Open Sans"/>
                <a:sym typeface="Open Sans"/>
              </a:rPr>
              <a:t>positively </a:t>
            </a:r>
            <a:r>
              <a:rPr lang="en" sz="1400">
                <a:solidFill>
                  <a:srgbClr val="0E2A47"/>
                </a:solidFill>
                <a:latin typeface="Open Sans"/>
                <a:ea typeface="Open Sans"/>
                <a:cs typeface="Open Sans"/>
                <a:sym typeface="Open Sans"/>
              </a:rPr>
              <a:t>correlated with </a:t>
            </a:r>
            <a:r>
              <a:rPr i="1" lang="en" sz="1400">
                <a:solidFill>
                  <a:srgbClr val="0E2A47"/>
                </a:solidFill>
                <a:latin typeface="Open Sans"/>
                <a:ea typeface="Open Sans"/>
                <a:cs typeface="Open Sans"/>
                <a:sym typeface="Open Sans"/>
              </a:rPr>
              <a:t>Labor force participation rate, total </a:t>
            </a:r>
            <a:r>
              <a:rPr lang="en" sz="1400">
                <a:solidFill>
                  <a:srgbClr val="0E2A47"/>
                </a:solidFill>
                <a:latin typeface="Open Sans"/>
                <a:ea typeface="Open Sans"/>
                <a:cs typeface="Open Sans"/>
                <a:sym typeface="Open Sans"/>
              </a:rPr>
              <a:t>(% of total population ages 15+) (modeled ILO estimate)</a:t>
            </a:r>
            <a:r>
              <a:rPr i="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and</a:t>
            </a:r>
            <a:r>
              <a:rPr i="1" lang="en" sz="1400">
                <a:solidFill>
                  <a:srgbClr val="0E2A47"/>
                </a:solidFill>
                <a:latin typeface="Open Sans"/>
                <a:ea typeface="Open Sans"/>
                <a:cs typeface="Open Sans"/>
                <a:sym typeface="Open Sans"/>
              </a:rPr>
              <a:t> Gross savings</a:t>
            </a:r>
            <a:r>
              <a:rPr lang="en" sz="1400">
                <a:solidFill>
                  <a:srgbClr val="0E2A47"/>
                </a:solidFill>
                <a:latin typeface="Open Sans"/>
                <a:ea typeface="Open Sans"/>
                <a:cs typeface="Open Sans"/>
                <a:sym typeface="Open Sans"/>
              </a:rPr>
              <a:t> (% of GDP).</a:t>
            </a:r>
            <a:endParaRPr b="1" sz="1400">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5" name="Shape 3465"/>
        <p:cNvGrpSpPr/>
        <p:nvPr/>
      </p:nvGrpSpPr>
      <p:grpSpPr>
        <a:xfrm>
          <a:off x="0" y="0"/>
          <a:ext cx="0" cy="0"/>
          <a:chOff x="0" y="0"/>
          <a:chExt cx="0" cy="0"/>
        </a:xfrm>
      </p:grpSpPr>
      <p:sp>
        <p:nvSpPr>
          <p:cNvPr id="3466" name="Google Shape;3466;p100"/>
          <p:cNvSpPr txBox="1"/>
          <p:nvPr>
            <p:ph idx="1" type="body"/>
          </p:nvPr>
        </p:nvSpPr>
        <p:spPr>
          <a:xfrm>
            <a:off x="720000" y="800775"/>
            <a:ext cx="7704000" cy="42141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lt2"/>
              </a:buClr>
              <a:buSzPts val="1000"/>
              <a:buFont typeface="Arial"/>
              <a:buChar char="●"/>
            </a:pPr>
            <a:r>
              <a:rPr b="1" lang="en" u="sng">
                <a:solidFill>
                  <a:schemeClr val="dk1"/>
                </a:solidFill>
              </a:rPr>
              <a:t>Bar Chart:  </a:t>
            </a:r>
            <a:endParaRPr b="1" u="sng">
              <a:solidFill>
                <a:schemeClr val="dk1"/>
              </a:solidFill>
            </a:endParaRPr>
          </a:p>
          <a:p>
            <a:pPr indent="-304800" lvl="1" marL="914400" rtl="0" algn="l">
              <a:lnSpc>
                <a:spcPct val="115000"/>
              </a:lnSpc>
              <a:spcBef>
                <a:spcPts val="0"/>
              </a:spcBef>
              <a:spcAft>
                <a:spcPts val="0"/>
              </a:spcAft>
              <a:buClr>
                <a:schemeClr val="dk1"/>
              </a:buClr>
              <a:buSzPts val="1200"/>
              <a:buFont typeface="Open Sans"/>
              <a:buChar char="○"/>
            </a:pPr>
            <a:r>
              <a:rPr lang="en" sz="1200">
                <a:solidFill>
                  <a:schemeClr val="dk1"/>
                </a:solidFill>
              </a:rPr>
              <a:t>The trend line of Primary education, pupils vs Gross savings (aggregated model) shows that when Primary education, pupils increases the Gross savings increases.</a:t>
            </a:r>
            <a:endParaRPr sz="1200">
              <a:solidFill>
                <a:schemeClr val="dk1"/>
              </a:solidFill>
            </a:endParaRPr>
          </a:p>
          <a:p>
            <a:pPr indent="-304800" lvl="1" marL="914400" rtl="0" algn="l">
              <a:lnSpc>
                <a:spcPct val="115000"/>
              </a:lnSpc>
              <a:spcBef>
                <a:spcPts val="500"/>
              </a:spcBef>
              <a:spcAft>
                <a:spcPts val="0"/>
              </a:spcAft>
              <a:buClr>
                <a:schemeClr val="dk1"/>
              </a:buClr>
              <a:buSzPts val="1200"/>
              <a:buFont typeface="Open Sans"/>
              <a:buChar char="○"/>
            </a:pPr>
            <a:r>
              <a:rPr lang="en" sz="1200">
                <a:solidFill>
                  <a:schemeClr val="dk1"/>
                </a:solidFill>
              </a:rPr>
              <a:t>The trend line with a p&lt;0.04 confirms there is a significant relationship between Primary education, pupils, and Gross savings.</a:t>
            </a:r>
            <a:endParaRPr sz="1200">
              <a:solidFill>
                <a:schemeClr val="dk1"/>
              </a:solidFill>
            </a:endParaRPr>
          </a:p>
          <a:p>
            <a:pPr indent="-304800" lvl="1" marL="914400" rtl="0" algn="l">
              <a:lnSpc>
                <a:spcPct val="115000"/>
              </a:lnSpc>
              <a:spcBef>
                <a:spcPts val="500"/>
              </a:spcBef>
              <a:spcAft>
                <a:spcPts val="0"/>
              </a:spcAft>
              <a:buClr>
                <a:schemeClr val="dk1"/>
              </a:buClr>
              <a:buSzPts val="1200"/>
              <a:buFont typeface="Open Sans"/>
              <a:buChar char="○"/>
            </a:pPr>
            <a:r>
              <a:rPr lang="en" sz="1200">
                <a:solidFill>
                  <a:schemeClr val="dk1"/>
                </a:solidFill>
              </a:rPr>
              <a:t>The trend line of Primary education, pupils vs Labor force participation rate, total, shows that when Primary education, pupils increases the Labor force increases.</a:t>
            </a:r>
            <a:endParaRPr sz="1200">
              <a:solidFill>
                <a:schemeClr val="dk1"/>
              </a:solidFill>
            </a:endParaRPr>
          </a:p>
          <a:p>
            <a:pPr indent="-304800" lvl="1" marL="914400" rtl="0" algn="l">
              <a:lnSpc>
                <a:spcPct val="115000"/>
              </a:lnSpc>
              <a:spcBef>
                <a:spcPts val="500"/>
              </a:spcBef>
              <a:spcAft>
                <a:spcPts val="0"/>
              </a:spcAft>
              <a:buClr>
                <a:schemeClr val="dk1"/>
              </a:buClr>
              <a:buSzPts val="1200"/>
              <a:buFont typeface="Open Sans"/>
              <a:buChar char="○"/>
            </a:pPr>
            <a:r>
              <a:rPr lang="en" sz="1200">
                <a:solidFill>
                  <a:schemeClr val="dk1"/>
                </a:solidFill>
              </a:rPr>
              <a:t>The trend line with a p&gt;0.36 confirms there is no significant relationship between Primary education, pupils and Labor force.</a:t>
            </a:r>
            <a:endParaRPr sz="1200">
              <a:solidFill>
                <a:schemeClr val="dk1"/>
              </a:solidFill>
            </a:endParaRPr>
          </a:p>
          <a:p>
            <a:pPr indent="-292100" lvl="0" marL="457200" rtl="0" algn="l">
              <a:lnSpc>
                <a:spcPct val="115000"/>
              </a:lnSpc>
              <a:spcBef>
                <a:spcPts val="500"/>
              </a:spcBef>
              <a:spcAft>
                <a:spcPts val="0"/>
              </a:spcAft>
              <a:buClr>
                <a:srgbClr val="3D85C6"/>
              </a:buClr>
              <a:buSzPts val="1000"/>
              <a:buFont typeface="Open Sans"/>
              <a:buChar char="●"/>
            </a:pPr>
            <a:r>
              <a:rPr b="1" lang="en" u="sng">
                <a:solidFill>
                  <a:schemeClr val="dk1"/>
                </a:solidFill>
              </a:rPr>
              <a:t>Conclusion: </a:t>
            </a:r>
            <a:endParaRPr b="1" u="sng">
              <a:solidFill>
                <a:schemeClr val="dk1"/>
              </a:solidFill>
            </a:endParaRPr>
          </a:p>
          <a:p>
            <a:pPr indent="-292100" lvl="1" marL="914400" rtl="0" algn="l">
              <a:lnSpc>
                <a:spcPct val="115000"/>
              </a:lnSpc>
              <a:spcBef>
                <a:spcPts val="0"/>
              </a:spcBef>
              <a:spcAft>
                <a:spcPts val="0"/>
              </a:spcAft>
              <a:buClr>
                <a:srgbClr val="3D85C6"/>
              </a:buClr>
              <a:buSzPts val="1000"/>
              <a:buFont typeface="Open Sans"/>
              <a:buChar char="○"/>
            </a:pPr>
            <a:r>
              <a:rPr lang="en" sz="1200">
                <a:solidFill>
                  <a:schemeClr val="dk1"/>
                </a:solidFill>
              </a:rPr>
              <a:t>Missing data for Primary education for the following countries and years:</a:t>
            </a:r>
            <a:endParaRPr sz="1200">
              <a:solidFill>
                <a:schemeClr val="dk1"/>
              </a:solidFill>
            </a:endParaRPr>
          </a:p>
          <a:p>
            <a:pPr indent="-292100" lvl="2" marL="1371600" rtl="0" algn="l">
              <a:lnSpc>
                <a:spcPct val="115000"/>
              </a:lnSpc>
              <a:spcBef>
                <a:spcPts val="0"/>
              </a:spcBef>
              <a:spcAft>
                <a:spcPts val="0"/>
              </a:spcAft>
              <a:buClr>
                <a:srgbClr val="3D85C6"/>
              </a:buClr>
              <a:buSzPts val="1000"/>
              <a:buFont typeface="Open Sans"/>
              <a:buChar char="■"/>
            </a:pPr>
            <a:r>
              <a:rPr lang="en" sz="1200">
                <a:solidFill>
                  <a:schemeClr val="dk1"/>
                </a:solidFill>
              </a:rPr>
              <a:t>Egypt for 2008 and 2015; Kenya for 2010 – 2013; Thailand for 2003; Netherlands for 2013 and 2014; Poland for 2015; Costa Rica for 2003; Honduras for 2002; Brazil for 2006; Columbia for 2003</a:t>
            </a:r>
            <a:endParaRPr sz="1200">
              <a:solidFill>
                <a:schemeClr val="dk1"/>
              </a:solidFill>
            </a:endParaRPr>
          </a:p>
          <a:p>
            <a:pPr indent="-292100" lvl="1" marL="914400" rtl="0" algn="l">
              <a:lnSpc>
                <a:spcPct val="115000"/>
              </a:lnSpc>
              <a:spcBef>
                <a:spcPts val="0"/>
              </a:spcBef>
              <a:spcAft>
                <a:spcPts val="0"/>
              </a:spcAft>
              <a:buClr>
                <a:srgbClr val="0000FF"/>
              </a:buClr>
              <a:buSzPts val="1000"/>
              <a:buFont typeface="Open Sans"/>
              <a:buChar char="○"/>
            </a:pPr>
            <a:r>
              <a:rPr b="1" i="1" lang="en" sz="1200">
                <a:solidFill>
                  <a:srgbClr val="0000FF"/>
                </a:solidFill>
              </a:rPr>
              <a:t>There is a statistically positive relationship between Primary education, pupils and Gross savings in North America and Asia.</a:t>
            </a:r>
            <a:endParaRPr b="1" i="1" sz="1200">
              <a:solidFill>
                <a:srgbClr val="0000FF"/>
              </a:solidFill>
            </a:endParaRPr>
          </a:p>
          <a:p>
            <a:pPr indent="-292100" lvl="1" marL="914400" rtl="0" algn="l">
              <a:lnSpc>
                <a:spcPct val="115000"/>
              </a:lnSpc>
              <a:spcBef>
                <a:spcPts val="0"/>
              </a:spcBef>
              <a:spcAft>
                <a:spcPts val="0"/>
              </a:spcAft>
              <a:buClr>
                <a:srgbClr val="3D85C6"/>
              </a:buClr>
              <a:buSzPts val="1000"/>
              <a:buFont typeface="Arial"/>
              <a:buChar char="○"/>
            </a:pPr>
            <a:r>
              <a:rPr b="1" i="1" lang="en" sz="1200">
                <a:solidFill>
                  <a:srgbClr val="0000FF"/>
                </a:solidFill>
              </a:rPr>
              <a:t>There is a statistically positive relationship between Primary education, pupils and Labor force only in Asia</a:t>
            </a:r>
            <a:r>
              <a:rPr i="1" lang="en" sz="1200">
                <a:solidFill>
                  <a:srgbClr val="000000"/>
                </a:solidFill>
              </a:rPr>
              <a:t>.</a:t>
            </a:r>
            <a:endParaRPr i="1" sz="1200">
              <a:solidFill>
                <a:srgbClr val="000000"/>
              </a:solidFill>
            </a:endParaRPr>
          </a:p>
          <a:p>
            <a:pPr indent="0" lvl="0" marL="0" rtl="0" algn="l">
              <a:lnSpc>
                <a:spcPct val="115000"/>
              </a:lnSpc>
              <a:spcBef>
                <a:spcPts val="0"/>
              </a:spcBef>
              <a:spcAft>
                <a:spcPts val="1600"/>
              </a:spcAft>
              <a:buSzPts val="1400"/>
              <a:buNone/>
            </a:pPr>
            <a:r>
              <a:t/>
            </a:r>
            <a:endParaRPr b="1" u="sng">
              <a:solidFill>
                <a:schemeClr val="dk1"/>
              </a:solidFill>
            </a:endParaRPr>
          </a:p>
        </p:txBody>
      </p:sp>
      <p:sp>
        <p:nvSpPr>
          <p:cNvPr id="3467" name="Google Shape;3467;p100"/>
          <p:cNvSpPr txBox="1"/>
          <p:nvPr>
            <p:ph type="ctrTitle"/>
          </p:nvPr>
        </p:nvSpPr>
        <p:spPr>
          <a:xfrm>
            <a:off x="735750" y="225975"/>
            <a:ext cx="7672500" cy="57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RESULTS H7: </a:t>
            </a:r>
            <a:r>
              <a:rPr i="1" lang="en" sz="1400">
                <a:solidFill>
                  <a:srgbClr val="0E2A47"/>
                </a:solidFill>
                <a:latin typeface="Open Sans"/>
                <a:ea typeface="Open Sans"/>
                <a:cs typeface="Open Sans"/>
                <a:sym typeface="Open Sans"/>
              </a:rPr>
              <a:t>Primary education, pupils </a:t>
            </a:r>
            <a:r>
              <a:rPr lang="en" sz="1400">
                <a:solidFill>
                  <a:srgbClr val="0E2A47"/>
                </a:solidFill>
                <a:latin typeface="Open Sans"/>
                <a:ea typeface="Open Sans"/>
                <a:cs typeface="Open Sans"/>
                <a:sym typeface="Open Sans"/>
              </a:rPr>
              <a:t>(numbers) is </a:t>
            </a:r>
            <a:r>
              <a:rPr b="1" lang="en" sz="1400">
                <a:solidFill>
                  <a:srgbClr val="0E2A47"/>
                </a:solidFill>
                <a:latin typeface="Open Sans"/>
                <a:ea typeface="Open Sans"/>
                <a:cs typeface="Open Sans"/>
                <a:sym typeface="Open Sans"/>
              </a:rPr>
              <a:t>positively </a:t>
            </a:r>
            <a:r>
              <a:rPr lang="en" sz="1400">
                <a:solidFill>
                  <a:srgbClr val="0E2A47"/>
                </a:solidFill>
                <a:latin typeface="Open Sans"/>
                <a:ea typeface="Open Sans"/>
                <a:cs typeface="Open Sans"/>
                <a:sym typeface="Open Sans"/>
              </a:rPr>
              <a:t>correlated with </a:t>
            </a:r>
            <a:r>
              <a:rPr i="1" lang="en" sz="1400">
                <a:solidFill>
                  <a:srgbClr val="0E2A47"/>
                </a:solidFill>
                <a:latin typeface="Open Sans"/>
                <a:ea typeface="Open Sans"/>
                <a:cs typeface="Open Sans"/>
                <a:sym typeface="Open Sans"/>
              </a:rPr>
              <a:t>Labor force participation rate, total </a:t>
            </a:r>
            <a:r>
              <a:rPr lang="en" sz="1400">
                <a:solidFill>
                  <a:srgbClr val="0E2A47"/>
                </a:solidFill>
                <a:latin typeface="Open Sans"/>
                <a:ea typeface="Open Sans"/>
                <a:cs typeface="Open Sans"/>
                <a:sym typeface="Open Sans"/>
              </a:rPr>
              <a:t>(% of total population ages 15+) (modeled ILO estimate)</a:t>
            </a:r>
            <a:r>
              <a:rPr i="1" lang="en" sz="1400">
                <a:solidFill>
                  <a:srgbClr val="0E2A47"/>
                </a:solidFill>
                <a:latin typeface="Open Sans"/>
                <a:ea typeface="Open Sans"/>
                <a:cs typeface="Open Sans"/>
                <a:sym typeface="Open Sans"/>
              </a:rPr>
              <a:t> </a:t>
            </a:r>
            <a:r>
              <a:rPr lang="en" sz="1400">
                <a:solidFill>
                  <a:srgbClr val="0E2A47"/>
                </a:solidFill>
                <a:latin typeface="Open Sans"/>
                <a:ea typeface="Open Sans"/>
                <a:cs typeface="Open Sans"/>
                <a:sym typeface="Open Sans"/>
              </a:rPr>
              <a:t>and</a:t>
            </a:r>
            <a:r>
              <a:rPr i="1" lang="en" sz="1400">
                <a:solidFill>
                  <a:srgbClr val="0E2A47"/>
                </a:solidFill>
                <a:latin typeface="Open Sans"/>
                <a:ea typeface="Open Sans"/>
                <a:cs typeface="Open Sans"/>
                <a:sym typeface="Open Sans"/>
              </a:rPr>
              <a:t> Gross savings</a:t>
            </a:r>
            <a:r>
              <a:rPr lang="en" sz="1400">
                <a:solidFill>
                  <a:srgbClr val="0E2A47"/>
                </a:solidFill>
                <a:latin typeface="Open Sans"/>
                <a:ea typeface="Open Sans"/>
                <a:cs typeface="Open Sans"/>
                <a:sym typeface="Open Sans"/>
              </a:rPr>
              <a:t> (% of GDP).</a:t>
            </a:r>
            <a:endParaRPr b="1" sz="1400">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p101"/>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HYPOTHESIS #8</a:t>
            </a:r>
            <a:endParaRPr/>
          </a:p>
        </p:txBody>
      </p:sp>
      <p:sp>
        <p:nvSpPr>
          <p:cNvPr id="3473" name="Google Shape;3473;p101"/>
          <p:cNvSpPr/>
          <p:nvPr/>
        </p:nvSpPr>
        <p:spPr>
          <a:xfrm>
            <a:off x="399500" y="1620800"/>
            <a:ext cx="3215925" cy="24702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EDUCATION</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lt1"/>
                </a:solidFill>
                <a:latin typeface="Arial"/>
                <a:ea typeface="Arial"/>
                <a:cs typeface="Arial"/>
                <a:sym typeface="Arial"/>
              </a:rPr>
              <a:t>Adjusted savings: education expenditure </a:t>
            </a:r>
            <a:r>
              <a:rPr b="0" i="0" lang="en" sz="1400" u="none" cap="none" strike="noStrike">
                <a:solidFill>
                  <a:schemeClr val="lt1"/>
                </a:solidFill>
                <a:latin typeface="Arial"/>
                <a:ea typeface="Arial"/>
                <a:cs typeface="Arial"/>
                <a:sym typeface="Arial"/>
              </a:rPr>
              <a:t>(% of GNI)</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474" name="Google Shape;3474;p101"/>
          <p:cNvSpPr/>
          <p:nvPr/>
        </p:nvSpPr>
        <p:spPr>
          <a:xfrm>
            <a:off x="5583575" y="1590900"/>
            <a:ext cx="2945650" cy="25300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ECONOMY</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lt1"/>
                </a:solidFill>
                <a:latin typeface="Arial"/>
                <a:ea typeface="Arial"/>
                <a:cs typeface="Arial"/>
                <a:sym typeface="Arial"/>
              </a:rPr>
              <a:t>Current account balance </a:t>
            </a:r>
            <a:r>
              <a:rPr b="0" i="0" lang="en" sz="1400" u="none" cap="none" strike="noStrike">
                <a:solidFill>
                  <a:schemeClr val="lt1"/>
                </a:solidFill>
                <a:latin typeface="Arial"/>
                <a:ea typeface="Arial"/>
                <a:cs typeface="Arial"/>
                <a:sym typeface="Arial"/>
              </a:rPr>
              <a:t>(% of GDP)</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475" name="Google Shape;3475;p101"/>
          <p:cNvSpPr/>
          <p:nvPr/>
        </p:nvSpPr>
        <p:spPr>
          <a:xfrm>
            <a:off x="3903750" y="2655450"/>
            <a:ext cx="1434000" cy="215400"/>
          </a:xfrm>
          <a:prstGeom prst="leftRightArrow">
            <a:avLst>
              <a:gd fmla="val 50000" name="adj1"/>
              <a:gd fmla="val 50000" name="adj2"/>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9" name="Shape 3479"/>
        <p:cNvGrpSpPr/>
        <p:nvPr/>
      </p:nvGrpSpPr>
      <p:grpSpPr>
        <a:xfrm>
          <a:off x="0" y="0"/>
          <a:ext cx="0" cy="0"/>
          <a:chOff x="0" y="0"/>
          <a:chExt cx="0" cy="0"/>
        </a:xfrm>
      </p:grpSpPr>
      <p:sp>
        <p:nvSpPr>
          <p:cNvPr id="3480" name="Google Shape;3480;p102"/>
          <p:cNvSpPr txBox="1"/>
          <p:nvPr>
            <p:ph idx="1" type="body"/>
          </p:nvPr>
        </p:nvSpPr>
        <p:spPr>
          <a:xfrm>
            <a:off x="720000" y="1055850"/>
            <a:ext cx="7704000" cy="3708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E2A47"/>
              </a:buClr>
              <a:buSzPts val="1400"/>
              <a:buChar char="●"/>
            </a:pPr>
            <a:r>
              <a:rPr b="1" lang="en" sz="1400">
                <a:solidFill>
                  <a:srgbClr val="0E2A47"/>
                </a:solidFill>
              </a:rPr>
              <a:t>HYPOTHESIS</a:t>
            </a:r>
            <a:r>
              <a:rPr lang="en" sz="1400">
                <a:solidFill>
                  <a:srgbClr val="0E2A47"/>
                </a:solidFill>
              </a:rPr>
              <a:t>: </a:t>
            </a:r>
            <a:r>
              <a:rPr i="1" lang="en" sz="1400">
                <a:solidFill>
                  <a:srgbClr val="0E2A47"/>
                </a:solidFill>
              </a:rPr>
              <a:t>Adjusted savings: education expenditure </a:t>
            </a:r>
            <a:r>
              <a:rPr lang="en" sz="1400">
                <a:solidFill>
                  <a:srgbClr val="0E2A47"/>
                </a:solidFill>
              </a:rPr>
              <a:t>(% GNI) is </a:t>
            </a:r>
            <a:r>
              <a:rPr b="1" lang="en" sz="1400">
                <a:solidFill>
                  <a:srgbClr val="0E2A47"/>
                </a:solidFill>
              </a:rPr>
              <a:t>positively</a:t>
            </a:r>
            <a:r>
              <a:rPr lang="en" sz="1400">
                <a:solidFill>
                  <a:srgbClr val="0E2A47"/>
                </a:solidFill>
              </a:rPr>
              <a:t> correlated with </a:t>
            </a:r>
            <a:r>
              <a:rPr i="1" lang="en" sz="1400">
                <a:solidFill>
                  <a:srgbClr val="0E2A47"/>
                </a:solidFill>
              </a:rPr>
              <a:t>Current account balance</a:t>
            </a:r>
            <a:r>
              <a:rPr lang="en" sz="1400">
                <a:solidFill>
                  <a:srgbClr val="0E2A47"/>
                </a:solidFill>
              </a:rPr>
              <a:t> (% of GDP).</a:t>
            </a:r>
            <a:endParaRPr sz="1400">
              <a:solidFill>
                <a:srgbClr val="0E2A47"/>
              </a:solidFill>
            </a:endParaRPr>
          </a:p>
          <a:p>
            <a:pPr indent="-317500" lvl="0" marL="457200" rtl="0" algn="l">
              <a:lnSpc>
                <a:spcPct val="150000"/>
              </a:lnSpc>
              <a:spcBef>
                <a:spcPts val="0"/>
              </a:spcBef>
              <a:spcAft>
                <a:spcPts val="0"/>
              </a:spcAft>
              <a:buClr>
                <a:srgbClr val="0E2A47"/>
              </a:buClr>
              <a:buSzPts val="1400"/>
              <a:buChar char="●"/>
            </a:pPr>
            <a:r>
              <a:rPr b="1" lang="en" sz="1400">
                <a:solidFill>
                  <a:srgbClr val="0E2A47"/>
                </a:solidFill>
              </a:rPr>
              <a:t>RATIONALE: </a:t>
            </a:r>
            <a:r>
              <a:rPr lang="en" sz="1400">
                <a:solidFill>
                  <a:srgbClr val="0E2A47"/>
                </a:solidFill>
              </a:rPr>
              <a:t>The current account balance is the sum of net exports of goods and services, net primary income, and net secondary income. (World Bank, 2021) The more expenditure on education can show that a country attaches more importance to education.  Education enriches people’s understanding of themselves and the world.  Education raises people’s productivity, creativity and promotes entrepreneurship and technological advances.  In addition, education plays a very crucial role in securing economic and social progress and improving income distribution, all of which contributes to a better current account balance (% of GDP).</a:t>
            </a:r>
            <a:endParaRPr sz="1400">
              <a:solidFill>
                <a:srgbClr val="0E2A47"/>
              </a:solidFill>
            </a:endParaRPr>
          </a:p>
          <a:p>
            <a:pPr indent="0" lvl="0" marL="457200" rtl="0" algn="l">
              <a:lnSpc>
                <a:spcPct val="150000"/>
              </a:lnSpc>
              <a:spcBef>
                <a:spcPts val="1600"/>
              </a:spcBef>
              <a:spcAft>
                <a:spcPts val="0"/>
              </a:spcAft>
              <a:buSzPts val="1400"/>
              <a:buNone/>
            </a:pPr>
            <a:r>
              <a:t/>
            </a:r>
            <a:endParaRPr sz="1400">
              <a:solidFill>
                <a:srgbClr val="0E2A47"/>
              </a:solidFill>
            </a:endParaRPr>
          </a:p>
          <a:p>
            <a:pPr indent="0" lvl="0" marL="457200" rtl="0" algn="l">
              <a:lnSpc>
                <a:spcPct val="150000"/>
              </a:lnSpc>
              <a:spcBef>
                <a:spcPts val="1600"/>
              </a:spcBef>
              <a:spcAft>
                <a:spcPts val="1600"/>
              </a:spcAft>
              <a:buSzPts val="1400"/>
              <a:buNone/>
            </a:pPr>
            <a:r>
              <a:t/>
            </a:r>
            <a:endParaRPr sz="1300">
              <a:solidFill>
                <a:srgbClr val="0E2A47"/>
              </a:solidFill>
            </a:endParaRPr>
          </a:p>
        </p:txBody>
      </p:sp>
      <p:sp>
        <p:nvSpPr>
          <p:cNvPr id="3481" name="Google Shape;3481;p102"/>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HYPOTHESIS 8:</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5" name="Shape 3485"/>
        <p:cNvGrpSpPr/>
        <p:nvPr/>
      </p:nvGrpSpPr>
      <p:grpSpPr>
        <a:xfrm>
          <a:off x="0" y="0"/>
          <a:ext cx="0" cy="0"/>
          <a:chOff x="0" y="0"/>
          <a:chExt cx="0" cy="0"/>
        </a:xfrm>
      </p:grpSpPr>
      <p:sp>
        <p:nvSpPr>
          <p:cNvPr id="3486" name="Google Shape;3486;p10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700">
                <a:latin typeface="Open Sans"/>
                <a:ea typeface="Open Sans"/>
                <a:cs typeface="Open Sans"/>
                <a:sym typeface="Open Sans"/>
              </a:rPr>
              <a:t>H8:</a:t>
            </a:r>
            <a:r>
              <a:rPr b="1" lang="en" sz="1400">
                <a:latin typeface="Open Sans"/>
                <a:ea typeface="Open Sans"/>
                <a:cs typeface="Open Sans"/>
                <a:sym typeface="Open Sans"/>
              </a:rPr>
              <a:t> </a:t>
            </a:r>
            <a:r>
              <a:rPr i="1" lang="en" sz="1400">
                <a:solidFill>
                  <a:srgbClr val="0E2A47"/>
                </a:solidFill>
                <a:latin typeface="Open Sans"/>
                <a:ea typeface="Open Sans"/>
                <a:cs typeface="Open Sans"/>
                <a:sym typeface="Open Sans"/>
              </a:rPr>
              <a:t> Adjusted savings: education expenditure </a:t>
            </a:r>
            <a:r>
              <a:rPr lang="en" sz="1400">
                <a:solidFill>
                  <a:srgbClr val="0E2A47"/>
                </a:solidFill>
                <a:latin typeface="Open Sans"/>
                <a:ea typeface="Open Sans"/>
                <a:cs typeface="Open Sans"/>
                <a:sym typeface="Open Sans"/>
              </a:rPr>
              <a:t>(% GNI)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Current account balance</a:t>
            </a:r>
            <a:r>
              <a:rPr lang="en" sz="1400">
                <a:solidFill>
                  <a:srgbClr val="0E2A47"/>
                </a:solidFill>
                <a:latin typeface="Open Sans"/>
                <a:ea typeface="Open Sans"/>
                <a:cs typeface="Open Sans"/>
                <a:sym typeface="Open Sans"/>
              </a:rPr>
              <a:t> (% of GDP).</a:t>
            </a:r>
            <a:endParaRPr/>
          </a:p>
        </p:txBody>
      </p:sp>
      <p:pic>
        <p:nvPicPr>
          <p:cNvPr id="3487" name="Google Shape;3487;p103"/>
          <p:cNvPicPr preferRelativeResize="0"/>
          <p:nvPr/>
        </p:nvPicPr>
        <p:blipFill rotWithShape="1">
          <a:blip r:embed="rId3">
            <a:alphaModFix/>
          </a:blip>
          <a:srcRect b="0" l="0" r="0" t="0"/>
          <a:stretch/>
        </p:blipFill>
        <p:spPr>
          <a:xfrm>
            <a:off x="446175" y="1242775"/>
            <a:ext cx="8322576" cy="2657950"/>
          </a:xfrm>
          <a:prstGeom prst="rect">
            <a:avLst/>
          </a:prstGeom>
          <a:noFill/>
          <a:ln>
            <a:noFill/>
          </a:ln>
        </p:spPr>
      </p:pic>
      <p:pic>
        <p:nvPicPr>
          <p:cNvPr id="3488" name="Google Shape;3488;p103"/>
          <p:cNvPicPr preferRelativeResize="0"/>
          <p:nvPr/>
        </p:nvPicPr>
        <p:blipFill rotWithShape="1">
          <a:blip r:embed="rId4">
            <a:alphaModFix/>
          </a:blip>
          <a:srcRect b="0" l="0" r="0" t="0"/>
          <a:stretch/>
        </p:blipFill>
        <p:spPr>
          <a:xfrm>
            <a:off x="4535075" y="1459599"/>
            <a:ext cx="733425" cy="219075"/>
          </a:xfrm>
          <a:prstGeom prst="rect">
            <a:avLst/>
          </a:prstGeom>
          <a:noFill/>
          <a:ln>
            <a:noFill/>
          </a:ln>
        </p:spPr>
      </p:pic>
      <p:pic>
        <p:nvPicPr>
          <p:cNvPr id="3489" name="Google Shape;3489;p103"/>
          <p:cNvPicPr preferRelativeResize="0"/>
          <p:nvPr/>
        </p:nvPicPr>
        <p:blipFill rotWithShape="1">
          <a:blip r:embed="rId5">
            <a:alphaModFix/>
          </a:blip>
          <a:srcRect b="0" l="0" r="0" t="0"/>
          <a:stretch/>
        </p:blipFill>
        <p:spPr>
          <a:xfrm>
            <a:off x="6721075" y="1457325"/>
            <a:ext cx="695325" cy="219075"/>
          </a:xfrm>
          <a:prstGeom prst="rect">
            <a:avLst/>
          </a:prstGeom>
          <a:noFill/>
          <a:ln>
            <a:noFill/>
          </a:ln>
        </p:spPr>
      </p:pic>
      <p:pic>
        <p:nvPicPr>
          <p:cNvPr id="3490" name="Google Shape;3490;p103"/>
          <p:cNvPicPr preferRelativeResize="0"/>
          <p:nvPr/>
        </p:nvPicPr>
        <p:blipFill rotWithShape="1">
          <a:blip r:embed="rId6">
            <a:alphaModFix/>
          </a:blip>
          <a:srcRect b="0" l="0" r="0" t="0"/>
          <a:stretch/>
        </p:blipFill>
        <p:spPr>
          <a:xfrm>
            <a:off x="4114800" y="1676400"/>
            <a:ext cx="572700" cy="1248975"/>
          </a:xfrm>
          <a:prstGeom prst="rect">
            <a:avLst/>
          </a:prstGeom>
          <a:noFill/>
          <a:ln>
            <a:noFill/>
          </a:ln>
        </p:spPr>
      </p:pic>
      <p:pic>
        <p:nvPicPr>
          <p:cNvPr id="3491" name="Google Shape;3491;p103"/>
          <p:cNvPicPr preferRelativeResize="0"/>
          <p:nvPr/>
        </p:nvPicPr>
        <p:blipFill rotWithShape="1">
          <a:blip r:embed="rId7">
            <a:alphaModFix/>
          </a:blip>
          <a:srcRect b="0" l="0" r="0" t="0"/>
          <a:stretch/>
        </p:blipFill>
        <p:spPr>
          <a:xfrm>
            <a:off x="5799525" y="1772850"/>
            <a:ext cx="628650" cy="577800"/>
          </a:xfrm>
          <a:prstGeom prst="rect">
            <a:avLst/>
          </a:prstGeom>
          <a:noFill/>
          <a:ln>
            <a:noFill/>
          </a:ln>
        </p:spPr>
      </p:pic>
      <p:pic>
        <p:nvPicPr>
          <p:cNvPr id="3492" name="Google Shape;3492;p103"/>
          <p:cNvPicPr preferRelativeResize="0"/>
          <p:nvPr/>
        </p:nvPicPr>
        <p:blipFill rotWithShape="1">
          <a:blip r:embed="rId8">
            <a:alphaModFix/>
          </a:blip>
          <a:srcRect b="0" l="0" r="0" t="0"/>
          <a:stretch/>
        </p:blipFill>
        <p:spPr>
          <a:xfrm>
            <a:off x="6603200" y="2347575"/>
            <a:ext cx="704850" cy="577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6" name="Shape 3496"/>
        <p:cNvGrpSpPr/>
        <p:nvPr/>
      </p:nvGrpSpPr>
      <p:grpSpPr>
        <a:xfrm>
          <a:off x="0" y="0"/>
          <a:ext cx="0" cy="0"/>
          <a:chOff x="0" y="0"/>
          <a:chExt cx="0" cy="0"/>
        </a:xfrm>
      </p:grpSpPr>
      <p:sp>
        <p:nvSpPr>
          <p:cNvPr id="3497" name="Google Shape;3497;p104"/>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700">
                <a:latin typeface="Open Sans"/>
                <a:ea typeface="Open Sans"/>
                <a:cs typeface="Open Sans"/>
                <a:sym typeface="Open Sans"/>
              </a:rPr>
              <a:t>H8</a:t>
            </a:r>
            <a:r>
              <a:rPr b="1" lang="en" sz="1400">
                <a:latin typeface="Open Sans"/>
                <a:ea typeface="Open Sans"/>
                <a:cs typeface="Open Sans"/>
                <a:sym typeface="Open Sans"/>
              </a:rPr>
              <a:t>: </a:t>
            </a:r>
            <a:r>
              <a:rPr i="1" lang="en" sz="1400">
                <a:solidFill>
                  <a:srgbClr val="0E2A47"/>
                </a:solidFill>
                <a:latin typeface="Open Sans"/>
                <a:ea typeface="Open Sans"/>
                <a:cs typeface="Open Sans"/>
                <a:sym typeface="Open Sans"/>
              </a:rPr>
              <a:t> Adjusted savings: education expenditure </a:t>
            </a:r>
            <a:r>
              <a:rPr lang="en" sz="1400">
                <a:solidFill>
                  <a:srgbClr val="0E2A47"/>
                </a:solidFill>
                <a:latin typeface="Open Sans"/>
                <a:ea typeface="Open Sans"/>
                <a:cs typeface="Open Sans"/>
                <a:sym typeface="Open Sans"/>
              </a:rPr>
              <a:t>(% GNI)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Current account balance</a:t>
            </a:r>
            <a:r>
              <a:rPr lang="en" sz="1400">
                <a:solidFill>
                  <a:srgbClr val="0E2A47"/>
                </a:solidFill>
                <a:latin typeface="Open Sans"/>
                <a:ea typeface="Open Sans"/>
                <a:cs typeface="Open Sans"/>
                <a:sym typeface="Open Sans"/>
              </a:rPr>
              <a:t> (% of GDP).</a:t>
            </a:r>
            <a:endParaRPr b="1" sz="1400">
              <a:latin typeface="Open Sans"/>
              <a:ea typeface="Open Sans"/>
              <a:cs typeface="Open Sans"/>
              <a:sym typeface="Open Sans"/>
            </a:endParaRPr>
          </a:p>
        </p:txBody>
      </p:sp>
      <p:pic>
        <p:nvPicPr>
          <p:cNvPr id="3498" name="Google Shape;3498;p104"/>
          <p:cNvPicPr preferRelativeResize="0"/>
          <p:nvPr/>
        </p:nvPicPr>
        <p:blipFill rotWithShape="1">
          <a:blip r:embed="rId3">
            <a:alphaModFix/>
          </a:blip>
          <a:srcRect b="0" l="0" r="0" t="0"/>
          <a:stretch/>
        </p:blipFill>
        <p:spPr>
          <a:xfrm>
            <a:off x="642925" y="1006800"/>
            <a:ext cx="8137149" cy="3995050"/>
          </a:xfrm>
          <a:prstGeom prst="rect">
            <a:avLst/>
          </a:prstGeom>
          <a:noFill/>
          <a:ln>
            <a:noFill/>
          </a:ln>
        </p:spPr>
      </p:pic>
      <p:pic>
        <p:nvPicPr>
          <p:cNvPr id="3499" name="Google Shape;3499;p104"/>
          <p:cNvPicPr preferRelativeResize="0"/>
          <p:nvPr/>
        </p:nvPicPr>
        <p:blipFill rotWithShape="1">
          <a:blip r:embed="rId4">
            <a:alphaModFix/>
          </a:blip>
          <a:srcRect b="0" l="0" r="0" t="0"/>
          <a:stretch/>
        </p:blipFill>
        <p:spPr>
          <a:xfrm>
            <a:off x="2510673" y="1339300"/>
            <a:ext cx="1042800" cy="237014"/>
          </a:xfrm>
          <a:prstGeom prst="rect">
            <a:avLst/>
          </a:prstGeom>
          <a:noFill/>
          <a:ln>
            <a:noFill/>
          </a:ln>
        </p:spPr>
      </p:pic>
      <p:pic>
        <p:nvPicPr>
          <p:cNvPr id="3500" name="Google Shape;3500;p104"/>
          <p:cNvPicPr preferRelativeResize="0"/>
          <p:nvPr/>
        </p:nvPicPr>
        <p:blipFill rotWithShape="1">
          <a:blip r:embed="rId5">
            <a:alphaModFix/>
          </a:blip>
          <a:srcRect b="0" l="0" r="0" t="0"/>
          <a:stretch/>
        </p:blipFill>
        <p:spPr>
          <a:xfrm>
            <a:off x="2510675" y="1991063"/>
            <a:ext cx="1042803" cy="164650"/>
          </a:xfrm>
          <a:prstGeom prst="rect">
            <a:avLst/>
          </a:prstGeom>
          <a:noFill/>
          <a:ln>
            <a:noFill/>
          </a:ln>
        </p:spPr>
      </p:pic>
      <p:pic>
        <p:nvPicPr>
          <p:cNvPr id="3501" name="Google Shape;3501;p104"/>
          <p:cNvPicPr preferRelativeResize="0"/>
          <p:nvPr/>
        </p:nvPicPr>
        <p:blipFill rotWithShape="1">
          <a:blip r:embed="rId6">
            <a:alphaModFix/>
          </a:blip>
          <a:srcRect b="0" l="0" r="0" t="0"/>
          <a:stretch/>
        </p:blipFill>
        <p:spPr>
          <a:xfrm>
            <a:off x="2510675" y="2670026"/>
            <a:ext cx="1042800" cy="263203"/>
          </a:xfrm>
          <a:prstGeom prst="rect">
            <a:avLst/>
          </a:prstGeom>
          <a:noFill/>
          <a:ln>
            <a:noFill/>
          </a:ln>
        </p:spPr>
      </p:pic>
      <p:pic>
        <p:nvPicPr>
          <p:cNvPr id="3502" name="Google Shape;3502;p104"/>
          <p:cNvPicPr preferRelativeResize="0"/>
          <p:nvPr/>
        </p:nvPicPr>
        <p:blipFill rotWithShape="1">
          <a:blip r:embed="rId7">
            <a:alphaModFix/>
          </a:blip>
          <a:srcRect b="0" l="0" r="0" t="0"/>
          <a:stretch/>
        </p:blipFill>
        <p:spPr>
          <a:xfrm>
            <a:off x="2524725" y="3427450"/>
            <a:ext cx="1130344" cy="354600"/>
          </a:xfrm>
          <a:prstGeom prst="rect">
            <a:avLst/>
          </a:prstGeom>
          <a:noFill/>
          <a:ln>
            <a:noFill/>
          </a:ln>
        </p:spPr>
      </p:pic>
      <p:pic>
        <p:nvPicPr>
          <p:cNvPr id="3503" name="Google Shape;3503;p104"/>
          <p:cNvPicPr preferRelativeResize="0"/>
          <p:nvPr/>
        </p:nvPicPr>
        <p:blipFill rotWithShape="1">
          <a:blip r:embed="rId8">
            <a:alphaModFix/>
          </a:blip>
          <a:srcRect b="0" l="0" r="0" t="0"/>
          <a:stretch/>
        </p:blipFill>
        <p:spPr>
          <a:xfrm>
            <a:off x="2550450" y="3889325"/>
            <a:ext cx="963250" cy="2948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3" name="Shape 2973"/>
        <p:cNvGrpSpPr/>
        <p:nvPr/>
      </p:nvGrpSpPr>
      <p:grpSpPr>
        <a:xfrm>
          <a:off x="0" y="0"/>
          <a:ext cx="0" cy="0"/>
          <a:chOff x="0" y="0"/>
          <a:chExt cx="0" cy="0"/>
        </a:xfrm>
      </p:grpSpPr>
      <p:sp>
        <p:nvSpPr>
          <p:cNvPr id="2974" name="Google Shape;2974;p42"/>
          <p:cNvSpPr txBox="1"/>
          <p:nvPr>
            <p:ph type="title"/>
          </p:nvPr>
        </p:nvSpPr>
        <p:spPr>
          <a:xfrm>
            <a:off x="1214100" y="639625"/>
            <a:ext cx="6576000" cy="84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lang="en" sz="4000"/>
              <a:t>THEME: EDUCATION</a:t>
            </a:r>
            <a:endParaRPr sz="4000"/>
          </a:p>
        </p:txBody>
      </p:sp>
      <p:sp>
        <p:nvSpPr>
          <p:cNvPr id="2975" name="Google Shape;2975;p42"/>
          <p:cNvSpPr txBox="1"/>
          <p:nvPr>
            <p:ph idx="1" type="subTitle"/>
          </p:nvPr>
        </p:nvSpPr>
        <p:spPr>
          <a:xfrm>
            <a:off x="1284000" y="1613700"/>
            <a:ext cx="6576000" cy="3196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0E2A47"/>
              </a:buClr>
              <a:buSzPts val="1800"/>
              <a:buChar char="●"/>
            </a:pPr>
            <a:r>
              <a:rPr lang="en" sz="1800">
                <a:solidFill>
                  <a:srgbClr val="0E2A47"/>
                </a:solidFill>
              </a:rPr>
              <a:t>People with more education: </a:t>
            </a:r>
            <a:br>
              <a:rPr lang="en" sz="1800">
                <a:solidFill>
                  <a:srgbClr val="0E2A47"/>
                </a:solidFill>
              </a:rPr>
            </a:br>
            <a:r>
              <a:rPr lang="en" sz="1800">
                <a:solidFill>
                  <a:srgbClr val="0E2A47"/>
                </a:solidFill>
              </a:rPr>
              <a:t>Live longer, healthier lives than those with fewer years of schooling.</a:t>
            </a:r>
            <a:endParaRPr sz="1800">
              <a:solidFill>
                <a:srgbClr val="0E2A47"/>
              </a:solidFill>
            </a:endParaRPr>
          </a:p>
          <a:p>
            <a:pPr indent="-342900" lvl="0" marL="457200" rtl="0" algn="l">
              <a:lnSpc>
                <a:spcPct val="115000"/>
              </a:lnSpc>
              <a:spcBef>
                <a:spcPts val="0"/>
              </a:spcBef>
              <a:spcAft>
                <a:spcPts val="0"/>
              </a:spcAft>
              <a:buClr>
                <a:srgbClr val="0E2A47"/>
              </a:buClr>
              <a:buSzPts val="1800"/>
              <a:buChar char="●"/>
            </a:pPr>
            <a:r>
              <a:rPr lang="en" sz="1800">
                <a:solidFill>
                  <a:srgbClr val="0E2A47"/>
                </a:solidFill>
              </a:rPr>
              <a:t>Families with higher incomes can easily purchase healthy foods, have time to exercise regularly, and pay for health services and transportation.</a:t>
            </a:r>
            <a:endParaRPr sz="1800">
              <a:solidFill>
                <a:srgbClr val="0E2A47"/>
              </a:solidFill>
            </a:endParaRPr>
          </a:p>
          <a:p>
            <a:pPr indent="-342900" lvl="0" marL="457200" rtl="0" algn="l">
              <a:lnSpc>
                <a:spcPct val="115000"/>
              </a:lnSpc>
              <a:spcBef>
                <a:spcPts val="0"/>
              </a:spcBef>
              <a:spcAft>
                <a:spcPts val="0"/>
              </a:spcAft>
              <a:buClr>
                <a:srgbClr val="0E2A47"/>
              </a:buClr>
              <a:buSzPts val="1800"/>
              <a:buChar char="●"/>
            </a:pPr>
            <a:r>
              <a:rPr lang="en" sz="1800">
                <a:solidFill>
                  <a:srgbClr val="0E2A47"/>
                </a:solidFill>
              </a:rPr>
              <a:t>An additional four years of education lowers five-year mortality, reduces the risk of heart diseases and diabetes. (Picker, 2007)</a:t>
            </a:r>
            <a:endParaRPr sz="1800">
              <a:solidFill>
                <a:srgbClr val="0E2A47"/>
              </a:solidFill>
            </a:endParaRPr>
          </a:p>
          <a:p>
            <a:pPr indent="0" lvl="0" marL="0" rtl="0" algn="l">
              <a:lnSpc>
                <a:spcPct val="115000"/>
              </a:lnSpc>
              <a:spcBef>
                <a:spcPts val="1200"/>
              </a:spcBef>
              <a:spcAft>
                <a:spcPts val="900"/>
              </a:spcAft>
              <a:buSzPts val="1600"/>
              <a:buNone/>
            </a:pPr>
            <a:r>
              <a:t/>
            </a:r>
            <a:endParaRPr sz="2000">
              <a:solidFill>
                <a:srgbClr val="0E2A47"/>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7" name="Shape 3507"/>
        <p:cNvGrpSpPr/>
        <p:nvPr/>
      </p:nvGrpSpPr>
      <p:grpSpPr>
        <a:xfrm>
          <a:off x="0" y="0"/>
          <a:ext cx="0" cy="0"/>
          <a:chOff x="0" y="0"/>
          <a:chExt cx="0" cy="0"/>
        </a:xfrm>
      </p:grpSpPr>
      <p:sp>
        <p:nvSpPr>
          <p:cNvPr id="3508" name="Google Shape;3508;p105"/>
          <p:cNvSpPr txBox="1"/>
          <p:nvPr>
            <p:ph idx="1" type="body"/>
          </p:nvPr>
        </p:nvSpPr>
        <p:spPr>
          <a:xfrm>
            <a:off x="720000" y="745875"/>
            <a:ext cx="7789200" cy="4248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D85C6"/>
              </a:buClr>
              <a:buSzPts val="1200"/>
              <a:buFont typeface="Open Sans"/>
              <a:buChar char="●"/>
            </a:pPr>
            <a:r>
              <a:rPr b="1" lang="en" u="sng">
                <a:solidFill>
                  <a:schemeClr val="dk1"/>
                </a:solidFill>
              </a:rPr>
              <a:t>Horizontal Bar Chart:  </a:t>
            </a:r>
            <a:endParaRPr>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Length of left Horizontal bars shows the average expenditure on education by the 5 Continents and the length of right Horizontal bars shows the 5 continents' average current account balance. Color differentiates the continents from each other.</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Africa and Europe have the highest average education expenditure, Asia has a high average current account balance and North America has the lowest average current account balance at -5%. </a:t>
            </a:r>
            <a:endParaRPr>
              <a:solidFill>
                <a:schemeClr val="dk1"/>
              </a:solidFill>
            </a:endParaRPr>
          </a:p>
          <a:p>
            <a:pPr indent="-304800" lvl="0" marL="457200" rtl="0" algn="l">
              <a:lnSpc>
                <a:spcPct val="115000"/>
              </a:lnSpc>
              <a:spcBef>
                <a:spcPts val="0"/>
              </a:spcBef>
              <a:spcAft>
                <a:spcPts val="0"/>
              </a:spcAft>
              <a:buClr>
                <a:srgbClr val="3D85C6"/>
              </a:buClr>
              <a:buSzPts val="1200"/>
              <a:buFont typeface="Open Sans"/>
              <a:buChar char="●"/>
            </a:pPr>
            <a:r>
              <a:rPr b="1" lang="en" u="sng">
                <a:solidFill>
                  <a:schemeClr val="dk1"/>
                </a:solidFill>
              </a:rPr>
              <a:t>Scatter Plot:     </a:t>
            </a:r>
            <a:endParaRPr b="1" u="sng">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Adjusted savings: education expenditure (% GNI) ranged from 3.2% to 5.8%Adjusted savings: education expenditure (% GNI) ranged from 3.2% to 5.8%</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Open Sans"/>
              <a:buChar char="○"/>
            </a:pPr>
            <a:r>
              <a:rPr lang="en" sz="1200">
                <a:solidFill>
                  <a:schemeClr val="dk1"/>
                </a:solidFill>
              </a:rPr>
              <a:t>Current account balance (% of GDP) ranged from -8.9% to 4.8%</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Open Sans"/>
              <a:buChar char="○"/>
            </a:pPr>
            <a:r>
              <a:rPr lang="en" sz="1200">
                <a:solidFill>
                  <a:schemeClr val="dk1"/>
                </a:solidFill>
              </a:rPr>
              <a:t>The trend line graph indicates a</a:t>
            </a:r>
            <a:r>
              <a:rPr b="1" i="1" lang="en" sz="1200">
                <a:solidFill>
                  <a:schemeClr val="dk1"/>
                </a:solidFill>
              </a:rPr>
              <a:t> positive relationship</a:t>
            </a:r>
            <a:r>
              <a:rPr lang="en" sz="1200">
                <a:solidFill>
                  <a:schemeClr val="dk1"/>
                </a:solidFill>
              </a:rPr>
              <a:t> between the Adjusted savings: education expenditure vs Current account balance for Africa and Europe but the trend line of Africa has a high p-value of 0.22.</a:t>
            </a:r>
            <a:endParaRPr b="1" sz="1200" u="sng">
              <a:solidFill>
                <a:schemeClr val="dk1"/>
              </a:solidFill>
            </a:endParaRPr>
          </a:p>
          <a:p>
            <a:pPr indent="-304800" lvl="1" marL="914400" rtl="0" algn="l">
              <a:lnSpc>
                <a:spcPct val="115000"/>
              </a:lnSpc>
              <a:spcBef>
                <a:spcPts val="0"/>
              </a:spcBef>
              <a:spcAft>
                <a:spcPts val="0"/>
              </a:spcAft>
              <a:buClr>
                <a:schemeClr val="dk1"/>
              </a:buClr>
              <a:buSzPts val="1200"/>
              <a:buFont typeface="Open Sans"/>
              <a:buChar char="○"/>
            </a:pPr>
            <a:r>
              <a:rPr lang="en" sz="1200">
                <a:solidFill>
                  <a:schemeClr val="dk1"/>
                </a:solidFill>
              </a:rPr>
              <a:t>So, the trend line graph of Adjusted savings: education expenditure vs Current account balance confirms a</a:t>
            </a:r>
            <a:r>
              <a:rPr b="1" lang="en" sz="1200">
                <a:solidFill>
                  <a:srgbClr val="0000FF"/>
                </a:solidFill>
              </a:rPr>
              <a:t> </a:t>
            </a:r>
            <a:r>
              <a:rPr lang="en" sz="1200">
                <a:solidFill>
                  <a:schemeClr val="dk1"/>
                </a:solidFill>
              </a:rPr>
              <a:t>significantly positive relationship only in Europe and a negative relationship in the other 4 continents.</a:t>
            </a:r>
            <a:endParaRPr sz="1200">
              <a:solidFill>
                <a:schemeClr val="dk1"/>
              </a:solidFill>
            </a:endParaRPr>
          </a:p>
          <a:p>
            <a:pPr indent="-304800" lvl="0" marL="457200" rtl="0" algn="l">
              <a:lnSpc>
                <a:spcPct val="115000"/>
              </a:lnSpc>
              <a:spcBef>
                <a:spcPts val="0"/>
              </a:spcBef>
              <a:spcAft>
                <a:spcPts val="0"/>
              </a:spcAft>
              <a:buClr>
                <a:srgbClr val="3D85C6"/>
              </a:buClr>
              <a:buSzPts val="1200"/>
              <a:buFont typeface="Open Sans"/>
              <a:buChar char="●"/>
            </a:pPr>
            <a:r>
              <a:rPr b="1" lang="en" u="sng">
                <a:solidFill>
                  <a:schemeClr val="dk1"/>
                </a:solidFill>
              </a:rPr>
              <a:t>Conclusion: </a:t>
            </a:r>
            <a:endParaRPr b="1" u="sng">
              <a:solidFill>
                <a:schemeClr val="dk1"/>
              </a:solidFill>
            </a:endParaRPr>
          </a:p>
          <a:p>
            <a:pPr indent="-304800" lvl="1" marL="914400" rtl="0" algn="l">
              <a:lnSpc>
                <a:spcPct val="115000"/>
              </a:lnSpc>
              <a:spcBef>
                <a:spcPts val="0"/>
              </a:spcBef>
              <a:spcAft>
                <a:spcPts val="0"/>
              </a:spcAft>
              <a:buClr>
                <a:srgbClr val="0000FF"/>
              </a:buClr>
              <a:buSzPts val="1200"/>
              <a:buFont typeface="Open Sans"/>
              <a:buChar char="○"/>
            </a:pPr>
            <a:r>
              <a:rPr b="1" i="1" lang="en" sz="1200">
                <a:solidFill>
                  <a:srgbClr val="0000FF"/>
                </a:solidFill>
              </a:rPr>
              <a:t>There is a significantly positive relationship between the Adjusted savings: education expenditure and Current account balance only in Europe. </a:t>
            </a:r>
            <a:endParaRPr b="1" i="1" sz="1200">
              <a:solidFill>
                <a:srgbClr val="0000FF"/>
              </a:solidFill>
            </a:endParaRPr>
          </a:p>
          <a:p>
            <a:pPr indent="0" lvl="0" marL="0" rtl="0" algn="l">
              <a:lnSpc>
                <a:spcPct val="115000"/>
              </a:lnSpc>
              <a:spcBef>
                <a:spcPts val="0"/>
              </a:spcBef>
              <a:spcAft>
                <a:spcPts val="0"/>
              </a:spcAft>
              <a:buSzPts val="1400"/>
              <a:buNone/>
            </a:pPr>
            <a:r>
              <a:t/>
            </a:r>
            <a:endParaRPr sz="1300">
              <a:solidFill>
                <a:srgbClr val="0E2A47"/>
              </a:solidFill>
            </a:endParaRPr>
          </a:p>
        </p:txBody>
      </p:sp>
      <p:sp>
        <p:nvSpPr>
          <p:cNvPr id="3509" name="Google Shape;3509;p105"/>
          <p:cNvSpPr txBox="1"/>
          <p:nvPr>
            <p:ph type="ctrTitle"/>
          </p:nvPr>
        </p:nvSpPr>
        <p:spPr>
          <a:xfrm>
            <a:off x="735746" y="12657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t/>
            </a:r>
            <a:endParaRPr sz="2200"/>
          </a:p>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RESULTS H8: </a:t>
            </a:r>
            <a:r>
              <a:rPr i="1" lang="en" sz="1400">
                <a:solidFill>
                  <a:srgbClr val="0E2A47"/>
                </a:solidFill>
                <a:latin typeface="Open Sans"/>
                <a:ea typeface="Open Sans"/>
                <a:cs typeface="Open Sans"/>
                <a:sym typeface="Open Sans"/>
              </a:rPr>
              <a:t>Adjusted savings: education expenditure </a:t>
            </a:r>
            <a:r>
              <a:rPr lang="en" sz="1400">
                <a:solidFill>
                  <a:srgbClr val="0E2A47"/>
                </a:solidFill>
                <a:latin typeface="Open Sans"/>
                <a:ea typeface="Open Sans"/>
                <a:cs typeface="Open Sans"/>
                <a:sym typeface="Open Sans"/>
              </a:rPr>
              <a:t>(% GNI)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Current account balance</a:t>
            </a:r>
            <a:r>
              <a:rPr lang="en" sz="1400">
                <a:solidFill>
                  <a:srgbClr val="0E2A47"/>
                </a:solidFill>
                <a:latin typeface="Open Sans"/>
                <a:ea typeface="Open Sans"/>
                <a:cs typeface="Open Sans"/>
                <a:sym typeface="Open Sans"/>
              </a:rPr>
              <a:t> (% of GDP).</a:t>
            </a:r>
            <a:endParaRPr b="1" sz="1400">
              <a:latin typeface="Open Sans"/>
              <a:ea typeface="Open Sans"/>
              <a:cs typeface="Open Sans"/>
              <a:sym typeface="Open Sans"/>
            </a:endParaRPr>
          </a:p>
          <a:p>
            <a:pPr indent="0" lvl="0" marL="0" rtl="0" algn="ctr">
              <a:lnSpc>
                <a:spcPct val="100000"/>
              </a:lnSpc>
              <a:spcBef>
                <a:spcPts val="0"/>
              </a:spcBef>
              <a:spcAft>
                <a:spcPts val="0"/>
              </a:spcAft>
              <a:buSzPts val="800"/>
              <a:buNone/>
            </a:pPr>
            <a:r>
              <a:t/>
            </a:r>
            <a:endParaRPr b="1" sz="1400">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3" name="Shape 3513"/>
        <p:cNvGrpSpPr/>
        <p:nvPr/>
      </p:nvGrpSpPr>
      <p:grpSpPr>
        <a:xfrm>
          <a:off x="0" y="0"/>
          <a:ext cx="0" cy="0"/>
          <a:chOff x="0" y="0"/>
          <a:chExt cx="0" cy="0"/>
        </a:xfrm>
      </p:grpSpPr>
      <p:sp>
        <p:nvSpPr>
          <p:cNvPr id="3514" name="Google Shape;3514;p106"/>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HYPOTHESIS #9</a:t>
            </a:r>
            <a:endParaRPr/>
          </a:p>
        </p:txBody>
      </p:sp>
      <p:sp>
        <p:nvSpPr>
          <p:cNvPr id="3515" name="Google Shape;3515;p106"/>
          <p:cNvSpPr/>
          <p:nvPr/>
        </p:nvSpPr>
        <p:spPr>
          <a:xfrm>
            <a:off x="656775" y="1590900"/>
            <a:ext cx="2846850" cy="24702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HEALTH</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lt1"/>
                </a:solidFill>
                <a:latin typeface="Arial"/>
                <a:ea typeface="Arial"/>
                <a:cs typeface="Arial"/>
                <a:sym typeface="Arial"/>
              </a:rPr>
              <a:t>Prevalence of anemia among children</a:t>
            </a:r>
            <a:r>
              <a:rPr b="0" i="0" lang="en" sz="1400" u="none" cap="none" strike="noStrike">
                <a:solidFill>
                  <a:schemeClr val="lt1"/>
                </a:solidFill>
                <a:latin typeface="Arial"/>
                <a:ea typeface="Arial"/>
                <a:cs typeface="Arial"/>
                <a:sym typeface="Arial"/>
              </a:rPr>
              <a:t> (% of children under 5) </a:t>
            </a:r>
            <a:endParaRPr b="0" i="0" sz="1400" u="none" cap="none" strike="noStrike">
              <a:solidFill>
                <a:srgbClr val="FFFFFF"/>
              </a:solidFill>
              <a:latin typeface="Arial"/>
              <a:ea typeface="Arial"/>
              <a:cs typeface="Arial"/>
              <a:sym typeface="Arial"/>
            </a:endParaRPr>
          </a:p>
        </p:txBody>
      </p:sp>
      <p:sp>
        <p:nvSpPr>
          <p:cNvPr id="3516" name="Google Shape;3516;p106"/>
          <p:cNvSpPr/>
          <p:nvPr/>
        </p:nvSpPr>
        <p:spPr>
          <a:xfrm>
            <a:off x="5583575" y="1590900"/>
            <a:ext cx="2846850" cy="25300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EDUCATION</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lt1"/>
                </a:solidFill>
                <a:latin typeface="Arial"/>
                <a:ea typeface="Arial"/>
                <a:cs typeface="Arial"/>
                <a:sym typeface="Arial"/>
              </a:rPr>
              <a:t>Primary school starting age </a:t>
            </a:r>
            <a:r>
              <a:rPr b="0" i="0" lang="en" sz="1400" u="none" cap="none" strike="noStrike">
                <a:solidFill>
                  <a:schemeClr val="lt1"/>
                </a:solidFill>
                <a:latin typeface="Arial"/>
                <a:ea typeface="Arial"/>
                <a:cs typeface="Arial"/>
                <a:sym typeface="Arial"/>
              </a:rPr>
              <a:t>(years)</a:t>
            </a:r>
            <a:endParaRPr b="0" i="0" sz="1400" u="none" cap="none" strike="noStrike">
              <a:solidFill>
                <a:srgbClr val="FFFFFF"/>
              </a:solidFill>
              <a:latin typeface="Arial"/>
              <a:ea typeface="Arial"/>
              <a:cs typeface="Arial"/>
              <a:sym typeface="Arial"/>
            </a:endParaRPr>
          </a:p>
        </p:txBody>
      </p:sp>
      <p:sp>
        <p:nvSpPr>
          <p:cNvPr id="3517" name="Google Shape;3517;p106"/>
          <p:cNvSpPr/>
          <p:nvPr/>
        </p:nvSpPr>
        <p:spPr>
          <a:xfrm>
            <a:off x="3903750" y="2655450"/>
            <a:ext cx="1434000" cy="215400"/>
          </a:xfrm>
          <a:prstGeom prst="leftRightArrow">
            <a:avLst>
              <a:gd fmla="val 50000" name="adj1"/>
              <a:gd fmla="val 50000" name="adj2"/>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1" name="Shape 3521"/>
        <p:cNvGrpSpPr/>
        <p:nvPr/>
      </p:nvGrpSpPr>
      <p:grpSpPr>
        <a:xfrm>
          <a:off x="0" y="0"/>
          <a:ext cx="0" cy="0"/>
          <a:chOff x="0" y="0"/>
          <a:chExt cx="0" cy="0"/>
        </a:xfrm>
      </p:grpSpPr>
      <p:sp>
        <p:nvSpPr>
          <p:cNvPr id="3522" name="Google Shape;3522;p107"/>
          <p:cNvSpPr txBox="1"/>
          <p:nvPr>
            <p:ph idx="1" type="body"/>
          </p:nvPr>
        </p:nvSpPr>
        <p:spPr>
          <a:xfrm>
            <a:off x="720000" y="1055850"/>
            <a:ext cx="7034100" cy="3513000"/>
          </a:xfrm>
          <a:prstGeom prst="rect">
            <a:avLst/>
          </a:prstGeom>
          <a:noFill/>
          <a:ln>
            <a:noFill/>
          </a:ln>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Clr>
                <a:srgbClr val="0E2A47"/>
              </a:buClr>
              <a:buSzPts val="1300"/>
              <a:buChar char="●"/>
            </a:pPr>
            <a:r>
              <a:rPr b="1" lang="en" sz="1300">
                <a:solidFill>
                  <a:srgbClr val="0E2A47"/>
                </a:solidFill>
              </a:rPr>
              <a:t>HYPOTHESIS:</a:t>
            </a:r>
            <a:r>
              <a:rPr lang="en" sz="1300">
                <a:solidFill>
                  <a:srgbClr val="0E2A47"/>
                </a:solidFill>
              </a:rPr>
              <a:t> </a:t>
            </a:r>
            <a:r>
              <a:rPr i="1" lang="en" sz="1300">
                <a:solidFill>
                  <a:srgbClr val="0E2A47"/>
                </a:solidFill>
              </a:rPr>
              <a:t>Prevalence of anemia among children</a:t>
            </a:r>
            <a:r>
              <a:rPr lang="en" sz="1300">
                <a:solidFill>
                  <a:srgbClr val="0E2A47"/>
                </a:solidFill>
              </a:rPr>
              <a:t> (% of children under 5) is </a:t>
            </a:r>
            <a:r>
              <a:rPr b="1" lang="en" sz="1300">
                <a:solidFill>
                  <a:srgbClr val="0E2A47"/>
                </a:solidFill>
              </a:rPr>
              <a:t>positively</a:t>
            </a:r>
            <a:r>
              <a:rPr lang="en" sz="1300">
                <a:solidFill>
                  <a:srgbClr val="0E2A47"/>
                </a:solidFill>
              </a:rPr>
              <a:t> correlated with </a:t>
            </a:r>
            <a:r>
              <a:rPr i="1" lang="en" sz="1300">
                <a:solidFill>
                  <a:srgbClr val="0E2A47"/>
                </a:solidFill>
              </a:rPr>
              <a:t>Primary school starting age </a:t>
            </a:r>
            <a:r>
              <a:rPr lang="en" sz="1300">
                <a:solidFill>
                  <a:srgbClr val="0E2A47"/>
                </a:solidFill>
              </a:rPr>
              <a:t>(years).</a:t>
            </a:r>
            <a:endParaRPr sz="1300">
              <a:solidFill>
                <a:srgbClr val="0E2A47"/>
              </a:solidFill>
            </a:endParaRPr>
          </a:p>
          <a:p>
            <a:pPr indent="-311150" lvl="0" marL="457200" rtl="0" algn="l">
              <a:lnSpc>
                <a:spcPct val="200000"/>
              </a:lnSpc>
              <a:spcBef>
                <a:spcPts val="0"/>
              </a:spcBef>
              <a:spcAft>
                <a:spcPts val="0"/>
              </a:spcAft>
              <a:buClr>
                <a:srgbClr val="0E2A47"/>
              </a:buClr>
              <a:buSzPts val="1300"/>
              <a:buChar char="●"/>
            </a:pPr>
            <a:r>
              <a:rPr b="1" lang="en" sz="1300">
                <a:solidFill>
                  <a:srgbClr val="0E2A47"/>
                </a:solidFill>
              </a:rPr>
              <a:t>RATIONALE:</a:t>
            </a:r>
            <a:r>
              <a:rPr lang="en" sz="1300">
                <a:solidFill>
                  <a:srgbClr val="0E2A47"/>
                </a:solidFill>
              </a:rPr>
              <a:t> Anemia continues  to become a major public health problem in some countries particularly among younger children as they are more vulnerable to this sickness and its consequences. Thus, when the prevalence of anemia among children is increased, the primary school starting age will also increase as children are then forced to start primary school at a later age due to the illness.</a:t>
            </a:r>
            <a:endParaRPr sz="1300">
              <a:solidFill>
                <a:srgbClr val="0E2A47"/>
              </a:solidFill>
            </a:endParaRPr>
          </a:p>
          <a:p>
            <a:pPr indent="0" lvl="0" marL="457200" rtl="0" algn="l">
              <a:lnSpc>
                <a:spcPct val="200000"/>
              </a:lnSpc>
              <a:spcBef>
                <a:spcPts val="1600"/>
              </a:spcBef>
              <a:spcAft>
                <a:spcPts val="0"/>
              </a:spcAft>
              <a:buSzPts val="1400"/>
              <a:buNone/>
            </a:pPr>
            <a:r>
              <a:t/>
            </a:r>
            <a:endParaRPr sz="1300">
              <a:solidFill>
                <a:srgbClr val="0E2A47"/>
              </a:solidFill>
            </a:endParaRPr>
          </a:p>
          <a:p>
            <a:pPr indent="0" lvl="0" marL="457200" rtl="0" algn="l">
              <a:lnSpc>
                <a:spcPct val="150000"/>
              </a:lnSpc>
              <a:spcBef>
                <a:spcPts val="1600"/>
              </a:spcBef>
              <a:spcAft>
                <a:spcPts val="1600"/>
              </a:spcAft>
              <a:buSzPts val="1400"/>
              <a:buNone/>
            </a:pPr>
            <a:r>
              <a:t/>
            </a:r>
            <a:endParaRPr sz="1300">
              <a:solidFill>
                <a:srgbClr val="0E2A47"/>
              </a:solidFill>
            </a:endParaRPr>
          </a:p>
        </p:txBody>
      </p:sp>
      <p:sp>
        <p:nvSpPr>
          <p:cNvPr id="3523" name="Google Shape;3523;p10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HYPOTHESIS 9:</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7" name="Shape 3527"/>
        <p:cNvGrpSpPr/>
        <p:nvPr/>
      </p:nvGrpSpPr>
      <p:grpSpPr>
        <a:xfrm>
          <a:off x="0" y="0"/>
          <a:ext cx="0" cy="0"/>
          <a:chOff x="0" y="0"/>
          <a:chExt cx="0" cy="0"/>
        </a:xfrm>
      </p:grpSpPr>
      <p:sp>
        <p:nvSpPr>
          <p:cNvPr id="3528" name="Google Shape;3528;p108"/>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H9: </a:t>
            </a:r>
            <a:r>
              <a:rPr i="1" lang="en" sz="1400">
                <a:solidFill>
                  <a:srgbClr val="0E2A47"/>
                </a:solidFill>
                <a:latin typeface="Open Sans"/>
                <a:ea typeface="Open Sans"/>
                <a:cs typeface="Open Sans"/>
                <a:sym typeface="Open Sans"/>
              </a:rPr>
              <a:t> Prevalence of anemia among children</a:t>
            </a:r>
            <a:r>
              <a:rPr lang="en" sz="1400">
                <a:solidFill>
                  <a:srgbClr val="0E2A47"/>
                </a:solidFill>
                <a:latin typeface="Open Sans"/>
                <a:ea typeface="Open Sans"/>
                <a:cs typeface="Open Sans"/>
                <a:sym typeface="Open Sans"/>
              </a:rPr>
              <a:t> (% of children under 5)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Primary school starting age </a:t>
            </a:r>
            <a:r>
              <a:rPr lang="en" sz="1400">
                <a:solidFill>
                  <a:srgbClr val="0E2A47"/>
                </a:solidFill>
                <a:latin typeface="Open Sans"/>
                <a:ea typeface="Open Sans"/>
                <a:cs typeface="Open Sans"/>
                <a:sym typeface="Open Sans"/>
              </a:rPr>
              <a:t>(years).</a:t>
            </a:r>
            <a:endParaRPr/>
          </a:p>
        </p:txBody>
      </p:sp>
      <p:pic>
        <p:nvPicPr>
          <p:cNvPr id="3529" name="Google Shape;3529;p108"/>
          <p:cNvPicPr preferRelativeResize="0"/>
          <p:nvPr/>
        </p:nvPicPr>
        <p:blipFill rotWithShape="1">
          <a:blip r:embed="rId3">
            <a:alphaModFix/>
          </a:blip>
          <a:srcRect b="0" l="0" r="0" t="0"/>
          <a:stretch/>
        </p:blipFill>
        <p:spPr>
          <a:xfrm>
            <a:off x="2704800" y="950825"/>
            <a:ext cx="3813475" cy="37458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3" name="Shape 3533"/>
        <p:cNvGrpSpPr/>
        <p:nvPr/>
      </p:nvGrpSpPr>
      <p:grpSpPr>
        <a:xfrm>
          <a:off x="0" y="0"/>
          <a:ext cx="0" cy="0"/>
          <a:chOff x="0" y="0"/>
          <a:chExt cx="0" cy="0"/>
        </a:xfrm>
      </p:grpSpPr>
      <p:sp>
        <p:nvSpPr>
          <p:cNvPr id="3534" name="Google Shape;3534;p109"/>
          <p:cNvSpPr txBox="1"/>
          <p:nvPr>
            <p:ph type="ctrTitle"/>
          </p:nvPr>
        </p:nvSpPr>
        <p:spPr>
          <a:xfrm>
            <a:off x="630800" y="79025"/>
            <a:ext cx="7778400" cy="535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H9: </a:t>
            </a:r>
            <a:r>
              <a:rPr i="1" lang="en" sz="1400">
                <a:solidFill>
                  <a:srgbClr val="0E2A47"/>
                </a:solidFill>
                <a:latin typeface="Open Sans"/>
                <a:ea typeface="Open Sans"/>
                <a:cs typeface="Open Sans"/>
                <a:sym typeface="Open Sans"/>
              </a:rPr>
              <a:t> Prevalence of anemia among children</a:t>
            </a:r>
            <a:r>
              <a:rPr lang="en" sz="1400">
                <a:solidFill>
                  <a:srgbClr val="0E2A47"/>
                </a:solidFill>
                <a:latin typeface="Open Sans"/>
                <a:ea typeface="Open Sans"/>
                <a:cs typeface="Open Sans"/>
                <a:sym typeface="Open Sans"/>
              </a:rPr>
              <a:t> (% of children under 5)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Primary school starting age </a:t>
            </a:r>
            <a:r>
              <a:rPr lang="en" sz="1400">
                <a:solidFill>
                  <a:srgbClr val="0E2A47"/>
                </a:solidFill>
                <a:latin typeface="Open Sans"/>
                <a:ea typeface="Open Sans"/>
                <a:cs typeface="Open Sans"/>
                <a:sym typeface="Open Sans"/>
              </a:rPr>
              <a:t>(years).</a:t>
            </a:r>
            <a:endParaRPr b="1" sz="1400">
              <a:latin typeface="Open Sans"/>
              <a:ea typeface="Open Sans"/>
              <a:cs typeface="Open Sans"/>
              <a:sym typeface="Open Sans"/>
            </a:endParaRPr>
          </a:p>
        </p:txBody>
      </p:sp>
      <p:pic>
        <p:nvPicPr>
          <p:cNvPr id="3535" name="Google Shape;3535;p109"/>
          <p:cNvPicPr preferRelativeResize="0"/>
          <p:nvPr/>
        </p:nvPicPr>
        <p:blipFill rotWithShape="1">
          <a:blip r:embed="rId3">
            <a:alphaModFix/>
          </a:blip>
          <a:srcRect b="0" l="0" r="0" t="0"/>
          <a:stretch/>
        </p:blipFill>
        <p:spPr>
          <a:xfrm>
            <a:off x="152400" y="614700"/>
            <a:ext cx="8359574" cy="4519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9" name="Shape 3539"/>
        <p:cNvGrpSpPr/>
        <p:nvPr/>
      </p:nvGrpSpPr>
      <p:grpSpPr>
        <a:xfrm>
          <a:off x="0" y="0"/>
          <a:ext cx="0" cy="0"/>
          <a:chOff x="0" y="0"/>
          <a:chExt cx="0" cy="0"/>
        </a:xfrm>
      </p:grpSpPr>
      <p:sp>
        <p:nvSpPr>
          <p:cNvPr id="3540" name="Google Shape;3540;p110"/>
          <p:cNvSpPr txBox="1"/>
          <p:nvPr>
            <p:ph idx="1" type="body"/>
          </p:nvPr>
        </p:nvSpPr>
        <p:spPr>
          <a:xfrm>
            <a:off x="361800" y="609600"/>
            <a:ext cx="8062200" cy="4533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434343"/>
              </a:buClr>
              <a:buSzPts val="1100"/>
              <a:buChar char="●"/>
            </a:pPr>
            <a:r>
              <a:rPr b="1" lang="en" sz="1100" u="sng"/>
              <a:t>Horizontal Bars:</a:t>
            </a:r>
            <a:endParaRPr b="1" sz="1100" u="sng"/>
          </a:p>
          <a:p>
            <a:pPr indent="-298450" lvl="0" marL="971550" rtl="0" algn="l">
              <a:lnSpc>
                <a:spcPct val="115000"/>
              </a:lnSpc>
              <a:spcBef>
                <a:spcPts val="0"/>
              </a:spcBef>
              <a:spcAft>
                <a:spcPts val="0"/>
              </a:spcAft>
              <a:buClr>
                <a:srgbClr val="434343"/>
              </a:buClr>
              <a:buSzPts val="1100"/>
              <a:buChar char="●"/>
            </a:pPr>
            <a:r>
              <a:rPr lang="en" sz="1100"/>
              <a:t>Most of the continents in our analysis have a starting age of 6 regardless of the rate of prevalence of anaemia among children under 5</a:t>
            </a:r>
            <a:endParaRPr sz="1100"/>
          </a:p>
          <a:p>
            <a:pPr indent="-298450" lvl="0" marL="971550" rtl="0" algn="l">
              <a:lnSpc>
                <a:spcPct val="115000"/>
              </a:lnSpc>
              <a:spcBef>
                <a:spcPts val="0"/>
              </a:spcBef>
              <a:spcAft>
                <a:spcPts val="0"/>
              </a:spcAft>
              <a:buClr>
                <a:srgbClr val="434343"/>
              </a:buClr>
              <a:buSzPts val="1100"/>
              <a:buChar char="●"/>
            </a:pPr>
            <a:r>
              <a:rPr lang="en" sz="1100"/>
              <a:t>Only Europe (red) has countries that have a starting age of 5 and it has the lowest rate of prevalence of anaemia  among all the continents we analyzed</a:t>
            </a:r>
            <a:endParaRPr sz="1100"/>
          </a:p>
          <a:p>
            <a:pPr indent="-298450" lvl="0" marL="457200" rtl="0" algn="l">
              <a:lnSpc>
                <a:spcPct val="115000"/>
              </a:lnSpc>
              <a:spcBef>
                <a:spcPts val="0"/>
              </a:spcBef>
              <a:spcAft>
                <a:spcPts val="0"/>
              </a:spcAft>
              <a:buClr>
                <a:srgbClr val="434343"/>
              </a:buClr>
              <a:buSzPts val="1100"/>
              <a:buChar char="●"/>
            </a:pPr>
            <a:r>
              <a:rPr b="1" lang="en" sz="1100" u="sng"/>
              <a:t>Symbol Map:</a:t>
            </a:r>
            <a:endParaRPr b="1" sz="1100" u="sng"/>
          </a:p>
          <a:p>
            <a:pPr indent="-298450" lvl="0" marL="914400" rtl="0" algn="l">
              <a:lnSpc>
                <a:spcPct val="115000"/>
              </a:lnSpc>
              <a:spcBef>
                <a:spcPts val="0"/>
              </a:spcBef>
              <a:spcAft>
                <a:spcPts val="0"/>
              </a:spcAft>
              <a:buClr>
                <a:srgbClr val="434343"/>
              </a:buClr>
              <a:buSzPts val="1100"/>
              <a:buChar char="●"/>
            </a:pPr>
            <a:r>
              <a:rPr lang="en" sz="1100"/>
              <a:t>World map shows countries color coordinated in a way that the darker the green, the lower the average prevalence of anaemia among children under 5 years; The darker the red, the higher the prevalence of anaemia among children under 5 years in those countries.</a:t>
            </a:r>
            <a:endParaRPr sz="1100"/>
          </a:p>
          <a:p>
            <a:pPr indent="-298450" lvl="0" marL="914400" rtl="0" algn="l">
              <a:lnSpc>
                <a:spcPct val="115000"/>
              </a:lnSpc>
              <a:spcBef>
                <a:spcPts val="0"/>
              </a:spcBef>
              <a:spcAft>
                <a:spcPts val="0"/>
              </a:spcAft>
              <a:buClr>
                <a:srgbClr val="434343"/>
              </a:buClr>
              <a:buSzPts val="1100"/>
              <a:buChar char="●"/>
            </a:pPr>
            <a:r>
              <a:rPr lang="en" sz="1100"/>
              <a:t>Kenya has the highest average prevalence of anemia (0.5007) among children under the age of 5. United Kingdom has the least average prevalence of anemia among children under 5 (0.0976).</a:t>
            </a:r>
            <a:endParaRPr sz="1100"/>
          </a:p>
          <a:p>
            <a:pPr indent="-317500" lvl="0" marL="914400" rtl="0" algn="l">
              <a:lnSpc>
                <a:spcPct val="115000"/>
              </a:lnSpc>
              <a:spcBef>
                <a:spcPts val="0"/>
              </a:spcBef>
              <a:spcAft>
                <a:spcPts val="0"/>
              </a:spcAft>
              <a:buClr>
                <a:srgbClr val="434343"/>
              </a:buClr>
              <a:buSzPts val="1400"/>
              <a:buChar char="●"/>
            </a:pPr>
            <a:r>
              <a:rPr lang="en" sz="700"/>
              <a:t> </a:t>
            </a:r>
            <a:r>
              <a:rPr lang="en" sz="1100"/>
              <a:t>Kenya is one of the countries tied with the highest Primary School starting age (7) and Great Britain is one of the countries tied with the lowest Primary School starting age (5).</a:t>
            </a:r>
            <a:endParaRPr sz="1100"/>
          </a:p>
          <a:p>
            <a:pPr indent="-317500" lvl="0" marL="914400" rtl="0" algn="l">
              <a:lnSpc>
                <a:spcPct val="115000"/>
              </a:lnSpc>
              <a:spcBef>
                <a:spcPts val="0"/>
              </a:spcBef>
              <a:spcAft>
                <a:spcPts val="0"/>
              </a:spcAft>
              <a:buClr>
                <a:srgbClr val="434343"/>
              </a:buClr>
              <a:buSzPts val="1400"/>
              <a:buChar char="●"/>
            </a:pPr>
            <a:r>
              <a:rPr lang="en" sz="1100"/>
              <a:t>This pattern however is not uniformed in all countries. For example, Japan has a very low prevalence of anemia (0.1098) represented by a dark green color yet, it has the same Primary School starting age (6) as Kenya, Peru and Egypt to name a few. These three countries all happen to have a red color indicating they have a higher prevalence of anemia among children under 5.</a:t>
            </a:r>
            <a:endParaRPr sz="1100"/>
          </a:p>
          <a:p>
            <a:pPr indent="-298450" lvl="0" marL="457200" rtl="0" algn="l">
              <a:lnSpc>
                <a:spcPct val="115000"/>
              </a:lnSpc>
              <a:spcBef>
                <a:spcPts val="0"/>
              </a:spcBef>
              <a:spcAft>
                <a:spcPts val="0"/>
              </a:spcAft>
              <a:buClr>
                <a:srgbClr val="434343"/>
              </a:buClr>
              <a:buSzPts val="1100"/>
              <a:buChar char="●"/>
            </a:pPr>
            <a:r>
              <a:rPr b="1" lang="en" sz="1100" u="sng"/>
              <a:t>Conclusion:</a:t>
            </a:r>
            <a:endParaRPr b="1" sz="1100"/>
          </a:p>
          <a:p>
            <a:pPr indent="-317500" lvl="0" marL="914400" rtl="0" algn="l">
              <a:lnSpc>
                <a:spcPct val="115000"/>
              </a:lnSpc>
              <a:spcBef>
                <a:spcPts val="0"/>
              </a:spcBef>
              <a:spcAft>
                <a:spcPts val="0"/>
              </a:spcAft>
              <a:buSzPts val="1400"/>
              <a:buChar char="●"/>
            </a:pPr>
            <a:r>
              <a:rPr b="1" i="1" lang="en" sz="1100">
                <a:solidFill>
                  <a:schemeClr val="accent1"/>
                </a:solidFill>
              </a:rPr>
              <a:t>T</a:t>
            </a:r>
            <a:r>
              <a:rPr b="1" i="1" lang="en" sz="1100">
                <a:solidFill>
                  <a:srgbClr val="0000FF"/>
                </a:solidFill>
              </a:rPr>
              <a:t>he prevalence of anemia in children under 5 has no effect on Primary School starting age in the current countries analyzed because a good number  countries with low and high anaemia rates have the same primary school starting age </a:t>
            </a:r>
            <a:endParaRPr b="1" i="1" sz="1100">
              <a:solidFill>
                <a:srgbClr val="0000FF"/>
              </a:solidFill>
            </a:endParaRPr>
          </a:p>
          <a:p>
            <a:pPr indent="0" lvl="0" marL="0" rtl="0" algn="l">
              <a:lnSpc>
                <a:spcPct val="100000"/>
              </a:lnSpc>
              <a:spcBef>
                <a:spcPts val="1200"/>
              </a:spcBef>
              <a:spcAft>
                <a:spcPts val="1600"/>
              </a:spcAft>
              <a:buSzPts val="1400"/>
              <a:buNone/>
            </a:pPr>
            <a:r>
              <a:t/>
            </a:r>
            <a:endParaRPr/>
          </a:p>
        </p:txBody>
      </p:sp>
      <p:sp>
        <p:nvSpPr>
          <p:cNvPr id="3541" name="Google Shape;3541;p110"/>
          <p:cNvSpPr txBox="1"/>
          <p:nvPr>
            <p:ph type="ctrTitle"/>
          </p:nvPr>
        </p:nvSpPr>
        <p:spPr>
          <a:xfrm>
            <a:off x="736650" y="82950"/>
            <a:ext cx="7672500" cy="52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RESULTS H9: </a:t>
            </a:r>
            <a:r>
              <a:rPr i="1" lang="en" sz="1400">
                <a:solidFill>
                  <a:srgbClr val="0E2A47"/>
                </a:solidFill>
                <a:latin typeface="Open Sans"/>
                <a:ea typeface="Open Sans"/>
                <a:cs typeface="Open Sans"/>
                <a:sym typeface="Open Sans"/>
              </a:rPr>
              <a:t> Prevalence of anemia among children</a:t>
            </a:r>
            <a:r>
              <a:rPr lang="en" sz="1400">
                <a:solidFill>
                  <a:srgbClr val="0E2A47"/>
                </a:solidFill>
                <a:latin typeface="Open Sans"/>
                <a:ea typeface="Open Sans"/>
                <a:cs typeface="Open Sans"/>
                <a:sym typeface="Open Sans"/>
              </a:rPr>
              <a:t> (% of children under 5)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Primary school starting age </a:t>
            </a:r>
            <a:r>
              <a:rPr lang="en" sz="1400">
                <a:solidFill>
                  <a:srgbClr val="0E2A47"/>
                </a:solidFill>
                <a:latin typeface="Open Sans"/>
                <a:ea typeface="Open Sans"/>
                <a:cs typeface="Open Sans"/>
                <a:sym typeface="Open Sans"/>
              </a:rPr>
              <a:t>(years).</a:t>
            </a:r>
            <a:endParaRPr b="1" sz="1400">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5" name="Shape 3545"/>
        <p:cNvGrpSpPr/>
        <p:nvPr/>
      </p:nvGrpSpPr>
      <p:grpSpPr>
        <a:xfrm>
          <a:off x="0" y="0"/>
          <a:ext cx="0" cy="0"/>
          <a:chOff x="0" y="0"/>
          <a:chExt cx="0" cy="0"/>
        </a:xfrm>
      </p:grpSpPr>
      <p:sp>
        <p:nvSpPr>
          <p:cNvPr id="3546" name="Google Shape;3546;p111"/>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HYPOTHESIS #10</a:t>
            </a:r>
            <a:endParaRPr/>
          </a:p>
        </p:txBody>
      </p:sp>
      <p:sp>
        <p:nvSpPr>
          <p:cNvPr id="3547" name="Google Shape;3547;p111"/>
          <p:cNvSpPr/>
          <p:nvPr/>
        </p:nvSpPr>
        <p:spPr>
          <a:xfrm>
            <a:off x="5763175" y="1528025"/>
            <a:ext cx="2846850" cy="24702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SOCIAL</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lt1"/>
                </a:solidFill>
                <a:latin typeface="Arial"/>
                <a:ea typeface="Arial"/>
                <a:cs typeface="Arial"/>
                <a:sym typeface="Arial"/>
              </a:rPr>
              <a:t>Unemployment, female</a:t>
            </a:r>
            <a:r>
              <a:rPr b="0" i="0" lang="en" sz="1400" u="none" cap="none" strike="noStrike">
                <a:solidFill>
                  <a:schemeClr val="lt1"/>
                </a:solidFill>
                <a:latin typeface="Arial"/>
                <a:ea typeface="Arial"/>
                <a:cs typeface="Arial"/>
                <a:sym typeface="Arial"/>
              </a:rPr>
              <a:t> (% of female labor)</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lt1"/>
                </a:solidFill>
                <a:latin typeface="Arial"/>
                <a:ea typeface="Arial"/>
                <a:cs typeface="Arial"/>
                <a:sym typeface="Arial"/>
              </a:rPr>
              <a:t>Unemployment male</a:t>
            </a:r>
            <a:r>
              <a:rPr b="0" i="0" lang="en" sz="1400" u="none" cap="none" strike="noStrike">
                <a:solidFill>
                  <a:schemeClr val="lt1"/>
                </a:solidFill>
                <a:latin typeface="Arial"/>
                <a:ea typeface="Arial"/>
                <a:cs typeface="Arial"/>
                <a:sym typeface="Arial"/>
              </a:rPr>
              <a:t> (% of male labor)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548" name="Google Shape;3548;p111"/>
          <p:cNvSpPr/>
          <p:nvPr/>
        </p:nvSpPr>
        <p:spPr>
          <a:xfrm>
            <a:off x="835875" y="2775875"/>
            <a:ext cx="2642450" cy="2041875"/>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HEALTH</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FFFFFF"/>
                </a:solidFill>
                <a:latin typeface="Arial"/>
                <a:ea typeface="Arial"/>
                <a:cs typeface="Arial"/>
                <a:sym typeface="Arial"/>
              </a:rPr>
              <a:t>Population ages 15-64 </a:t>
            </a:r>
            <a:r>
              <a:rPr b="0" i="0" lang="en" sz="1400" u="none" cap="none" strike="noStrike">
                <a:solidFill>
                  <a:srgbClr val="FFFFFF"/>
                </a:solidFill>
                <a:latin typeface="Arial"/>
                <a:ea typeface="Arial"/>
                <a:cs typeface="Arial"/>
                <a:sym typeface="Arial"/>
              </a:rPr>
              <a:t>(% of total population)</a:t>
            </a:r>
            <a:endParaRPr b="0" i="0" sz="1400" u="none" cap="none" strike="noStrike">
              <a:solidFill>
                <a:srgbClr val="FFFFFF"/>
              </a:solidFill>
              <a:latin typeface="Arial"/>
              <a:ea typeface="Arial"/>
              <a:cs typeface="Arial"/>
              <a:sym typeface="Arial"/>
            </a:endParaRPr>
          </a:p>
        </p:txBody>
      </p:sp>
      <p:sp>
        <p:nvSpPr>
          <p:cNvPr id="3549" name="Google Shape;3549;p111"/>
          <p:cNvSpPr/>
          <p:nvPr/>
        </p:nvSpPr>
        <p:spPr>
          <a:xfrm>
            <a:off x="3903750" y="2655450"/>
            <a:ext cx="1434000" cy="215400"/>
          </a:xfrm>
          <a:prstGeom prst="leftRightArrow">
            <a:avLst>
              <a:gd fmla="val 50000" name="adj1"/>
              <a:gd fmla="val 50000" name="adj2"/>
            </a:avLst>
          </a:prstGeom>
          <a:solidFill>
            <a:schemeClr val="accent5"/>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111"/>
          <p:cNvSpPr/>
          <p:nvPr/>
        </p:nvSpPr>
        <p:spPr>
          <a:xfrm>
            <a:off x="860675" y="950825"/>
            <a:ext cx="2592850" cy="1825050"/>
          </a:xfrm>
          <a:prstGeom prst="flowChartPreparation">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FF00"/>
                </a:solidFill>
                <a:latin typeface="Arial"/>
                <a:ea typeface="Arial"/>
                <a:cs typeface="Arial"/>
                <a:sym typeface="Arial"/>
              </a:rPr>
              <a:t>ECONOMY</a:t>
            </a:r>
            <a:endParaRPr b="1" i="0" sz="1400" u="none" cap="none" strike="noStrike">
              <a:solidFill>
                <a:srgbClr val="00FF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rgbClr val="FFFFFF"/>
                </a:solidFill>
                <a:latin typeface="Arial"/>
                <a:ea typeface="Arial"/>
                <a:cs typeface="Arial"/>
                <a:sym typeface="Arial"/>
              </a:rPr>
              <a:t>Inflation, consumer prices </a:t>
            </a:r>
            <a:r>
              <a:rPr b="0" i="0" lang="en" sz="1400" u="none" cap="none" strike="noStrike">
                <a:solidFill>
                  <a:srgbClr val="FFFFFF"/>
                </a:solidFill>
                <a:latin typeface="Arial"/>
                <a:ea typeface="Arial"/>
                <a:cs typeface="Arial"/>
                <a:sym typeface="Arial"/>
              </a:rPr>
              <a:t>(annual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4" name="Shape 3554"/>
        <p:cNvGrpSpPr/>
        <p:nvPr/>
      </p:nvGrpSpPr>
      <p:grpSpPr>
        <a:xfrm>
          <a:off x="0" y="0"/>
          <a:ext cx="0" cy="0"/>
          <a:chOff x="0" y="0"/>
          <a:chExt cx="0" cy="0"/>
        </a:xfrm>
      </p:grpSpPr>
      <p:sp>
        <p:nvSpPr>
          <p:cNvPr id="3555" name="Google Shape;3555;p112"/>
          <p:cNvSpPr txBox="1"/>
          <p:nvPr>
            <p:ph idx="1" type="body"/>
          </p:nvPr>
        </p:nvSpPr>
        <p:spPr>
          <a:xfrm>
            <a:off x="720000" y="1055850"/>
            <a:ext cx="7704000" cy="3827400"/>
          </a:xfrm>
          <a:prstGeom prst="rect">
            <a:avLst/>
          </a:prstGeom>
          <a:noFill/>
          <a:ln>
            <a:noFill/>
          </a:ln>
        </p:spPr>
        <p:txBody>
          <a:bodyPr anchorCtr="0" anchor="t" bIns="91425" lIns="91425" spcFirstLastPara="1" rIns="91425" wrap="square" tIns="91425">
            <a:noAutofit/>
          </a:bodyPr>
          <a:lstStyle/>
          <a:p>
            <a:pPr indent="-307975" lvl="0" marL="457200" rtl="0" algn="l">
              <a:lnSpc>
                <a:spcPct val="150000"/>
              </a:lnSpc>
              <a:spcBef>
                <a:spcPts val="0"/>
              </a:spcBef>
              <a:spcAft>
                <a:spcPts val="0"/>
              </a:spcAft>
              <a:buClr>
                <a:srgbClr val="0E2A47"/>
              </a:buClr>
              <a:buSzPts val="1250"/>
              <a:buChar char="●"/>
            </a:pPr>
            <a:r>
              <a:rPr b="1" lang="en" sz="1250">
                <a:solidFill>
                  <a:srgbClr val="0E2A47"/>
                </a:solidFill>
              </a:rPr>
              <a:t>HYPOTHESIS-10a: </a:t>
            </a:r>
            <a:r>
              <a:rPr i="1" lang="en" sz="1250">
                <a:solidFill>
                  <a:srgbClr val="0E2A47"/>
                </a:solidFill>
              </a:rPr>
              <a:t>Inflation, consumer prices </a:t>
            </a:r>
            <a:r>
              <a:rPr lang="en" sz="1250">
                <a:solidFill>
                  <a:srgbClr val="0E2A47"/>
                </a:solidFill>
              </a:rPr>
              <a:t>(annual %) is </a:t>
            </a:r>
            <a:r>
              <a:rPr b="1" lang="en" sz="1250">
                <a:solidFill>
                  <a:srgbClr val="0E2A47"/>
                </a:solidFill>
              </a:rPr>
              <a:t>positively</a:t>
            </a:r>
            <a:r>
              <a:rPr lang="en" sz="1250">
                <a:solidFill>
                  <a:srgbClr val="0E2A47"/>
                </a:solidFill>
              </a:rPr>
              <a:t> correlated with </a:t>
            </a:r>
            <a:r>
              <a:rPr i="1" lang="en" sz="1250">
                <a:solidFill>
                  <a:srgbClr val="0E2A47"/>
                </a:solidFill>
              </a:rPr>
              <a:t>Unemployment, female</a:t>
            </a:r>
            <a:r>
              <a:rPr lang="en" sz="1250">
                <a:solidFill>
                  <a:srgbClr val="0E2A47"/>
                </a:solidFill>
              </a:rPr>
              <a:t> (% of female labor force) and </a:t>
            </a:r>
            <a:r>
              <a:rPr i="1" lang="en" sz="1250">
                <a:solidFill>
                  <a:srgbClr val="0E2A47"/>
                </a:solidFill>
              </a:rPr>
              <a:t>Unemployment, male </a:t>
            </a:r>
            <a:r>
              <a:rPr lang="en" sz="1250">
                <a:solidFill>
                  <a:srgbClr val="0E2A47"/>
                </a:solidFill>
              </a:rPr>
              <a:t>(% of male labor force).</a:t>
            </a:r>
            <a:endParaRPr sz="1250">
              <a:solidFill>
                <a:srgbClr val="0E2A47"/>
              </a:solidFill>
            </a:endParaRPr>
          </a:p>
          <a:p>
            <a:pPr indent="-307975" lvl="0" marL="457200" rtl="0" algn="l">
              <a:lnSpc>
                <a:spcPct val="150000"/>
              </a:lnSpc>
              <a:spcBef>
                <a:spcPts val="0"/>
              </a:spcBef>
              <a:spcAft>
                <a:spcPts val="0"/>
              </a:spcAft>
              <a:buClr>
                <a:srgbClr val="0E2A47"/>
              </a:buClr>
              <a:buSzPts val="1250"/>
              <a:buChar char="●"/>
            </a:pPr>
            <a:r>
              <a:rPr b="1" lang="en" sz="1250">
                <a:solidFill>
                  <a:srgbClr val="0E2A47"/>
                </a:solidFill>
              </a:rPr>
              <a:t>HYPOTHESIS-10b: </a:t>
            </a:r>
            <a:r>
              <a:rPr i="1" lang="en" sz="1250">
                <a:solidFill>
                  <a:srgbClr val="0E2A47"/>
                </a:solidFill>
              </a:rPr>
              <a:t>Population ages 15-64 </a:t>
            </a:r>
            <a:r>
              <a:rPr lang="en" sz="1250">
                <a:solidFill>
                  <a:srgbClr val="0E2A47"/>
                </a:solidFill>
              </a:rPr>
              <a:t>(% of total population) is </a:t>
            </a:r>
            <a:r>
              <a:rPr b="1" lang="en" sz="1250">
                <a:solidFill>
                  <a:srgbClr val="0E2A47"/>
                </a:solidFill>
              </a:rPr>
              <a:t>positively</a:t>
            </a:r>
            <a:r>
              <a:rPr lang="en" sz="1250">
                <a:solidFill>
                  <a:srgbClr val="0E2A47"/>
                </a:solidFill>
              </a:rPr>
              <a:t> correlated with </a:t>
            </a:r>
            <a:r>
              <a:rPr i="1" lang="en" sz="1250">
                <a:solidFill>
                  <a:srgbClr val="0E2A47"/>
                </a:solidFill>
              </a:rPr>
              <a:t>Unemployment, female</a:t>
            </a:r>
            <a:r>
              <a:rPr lang="en" sz="1250">
                <a:solidFill>
                  <a:srgbClr val="0E2A47"/>
                </a:solidFill>
              </a:rPr>
              <a:t> (% of female labor force) and </a:t>
            </a:r>
            <a:r>
              <a:rPr i="1" lang="en" sz="1250">
                <a:solidFill>
                  <a:srgbClr val="0E2A47"/>
                </a:solidFill>
              </a:rPr>
              <a:t>Unemployment, male </a:t>
            </a:r>
            <a:r>
              <a:rPr lang="en" sz="1250">
                <a:solidFill>
                  <a:srgbClr val="0E2A47"/>
                </a:solidFill>
              </a:rPr>
              <a:t>(% of male labor force).</a:t>
            </a:r>
            <a:endParaRPr sz="1250">
              <a:solidFill>
                <a:srgbClr val="0E2A47"/>
              </a:solidFill>
            </a:endParaRPr>
          </a:p>
          <a:p>
            <a:pPr indent="-307975" lvl="0" marL="457200" rtl="0" algn="l">
              <a:lnSpc>
                <a:spcPct val="150000"/>
              </a:lnSpc>
              <a:spcBef>
                <a:spcPts val="0"/>
              </a:spcBef>
              <a:spcAft>
                <a:spcPts val="0"/>
              </a:spcAft>
              <a:buClr>
                <a:srgbClr val="0E2A47"/>
              </a:buClr>
              <a:buSzPts val="1250"/>
              <a:buChar char="●"/>
            </a:pPr>
            <a:r>
              <a:rPr b="1" lang="en" sz="1250">
                <a:solidFill>
                  <a:srgbClr val="0E2A47"/>
                </a:solidFill>
              </a:rPr>
              <a:t>RATIONALE:</a:t>
            </a:r>
            <a:r>
              <a:rPr lang="en" sz="1250">
                <a:solidFill>
                  <a:srgbClr val="0E2A47"/>
                </a:solidFill>
              </a:rPr>
              <a:t> 1. A high inflation rate can hurt the economy. Since everything costs more, manufacturers produce less and may be forced to lay off workers. 2. The more the population ages 15-64 increase, the more available labor a country has. This makes the labor market more competitive, which will result in it being difficult for people to find jobs, which will thus lead to an increase in the unemployment rate.</a:t>
            </a:r>
            <a:endParaRPr sz="1250">
              <a:solidFill>
                <a:srgbClr val="0E2A47"/>
              </a:solidFill>
            </a:endParaRPr>
          </a:p>
          <a:p>
            <a:pPr indent="0" lvl="0" marL="457200" rtl="0" algn="l">
              <a:lnSpc>
                <a:spcPct val="150000"/>
              </a:lnSpc>
              <a:spcBef>
                <a:spcPts val="1600"/>
              </a:spcBef>
              <a:spcAft>
                <a:spcPts val="0"/>
              </a:spcAft>
              <a:buSzPts val="1400"/>
              <a:buNone/>
            </a:pPr>
            <a:r>
              <a:t/>
            </a:r>
            <a:endParaRPr sz="1250">
              <a:solidFill>
                <a:srgbClr val="0E2A47"/>
              </a:solidFill>
            </a:endParaRPr>
          </a:p>
          <a:p>
            <a:pPr indent="0" lvl="0" marL="457200" rtl="0" algn="l">
              <a:lnSpc>
                <a:spcPct val="150000"/>
              </a:lnSpc>
              <a:spcBef>
                <a:spcPts val="1600"/>
              </a:spcBef>
              <a:spcAft>
                <a:spcPts val="1600"/>
              </a:spcAft>
              <a:buSzPts val="1400"/>
              <a:buNone/>
            </a:pPr>
            <a:r>
              <a:t/>
            </a:r>
            <a:endParaRPr sz="1150">
              <a:solidFill>
                <a:srgbClr val="0E2A47"/>
              </a:solidFill>
            </a:endParaRPr>
          </a:p>
        </p:txBody>
      </p:sp>
      <p:sp>
        <p:nvSpPr>
          <p:cNvPr id="3556" name="Google Shape;3556;p112"/>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lang="en"/>
              <a:t>HYPOTHESIS 10:</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0" name="Shape 3560"/>
        <p:cNvGrpSpPr/>
        <p:nvPr/>
      </p:nvGrpSpPr>
      <p:grpSpPr>
        <a:xfrm>
          <a:off x="0" y="0"/>
          <a:ext cx="0" cy="0"/>
          <a:chOff x="0" y="0"/>
          <a:chExt cx="0" cy="0"/>
        </a:xfrm>
      </p:grpSpPr>
      <p:sp>
        <p:nvSpPr>
          <p:cNvPr id="3561" name="Google Shape;3561;p113"/>
          <p:cNvSpPr txBox="1"/>
          <p:nvPr>
            <p:ph type="ctrTitle"/>
          </p:nvPr>
        </p:nvSpPr>
        <p:spPr>
          <a:xfrm>
            <a:off x="732763" y="156725"/>
            <a:ext cx="7672500" cy="43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H10a: </a:t>
            </a:r>
            <a:r>
              <a:rPr i="1" lang="en" sz="1400">
                <a:solidFill>
                  <a:srgbClr val="0E2A47"/>
                </a:solidFill>
                <a:latin typeface="Open Sans"/>
                <a:ea typeface="Open Sans"/>
                <a:cs typeface="Open Sans"/>
                <a:sym typeface="Open Sans"/>
              </a:rPr>
              <a:t> </a:t>
            </a:r>
            <a:r>
              <a:rPr b="1" lang="en" sz="1400">
                <a:solidFill>
                  <a:srgbClr val="0E2A47"/>
                </a:solidFill>
                <a:latin typeface="Open Sans"/>
                <a:ea typeface="Open Sans"/>
                <a:cs typeface="Open Sans"/>
                <a:sym typeface="Open Sans"/>
              </a:rPr>
              <a:t> </a:t>
            </a:r>
            <a:r>
              <a:rPr i="1" lang="en" sz="1400">
                <a:solidFill>
                  <a:srgbClr val="0E2A47"/>
                </a:solidFill>
                <a:latin typeface="Open Sans"/>
                <a:ea typeface="Open Sans"/>
                <a:cs typeface="Open Sans"/>
                <a:sym typeface="Open Sans"/>
              </a:rPr>
              <a:t>Inflation, consumer prices </a:t>
            </a:r>
            <a:r>
              <a:rPr lang="en" sz="1400">
                <a:solidFill>
                  <a:srgbClr val="0E2A47"/>
                </a:solidFill>
                <a:latin typeface="Open Sans"/>
                <a:ea typeface="Open Sans"/>
                <a:cs typeface="Open Sans"/>
                <a:sym typeface="Open Sans"/>
              </a:rPr>
              <a:t>(annual %)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Unemployment, female</a:t>
            </a:r>
            <a:r>
              <a:rPr lang="en" sz="1400">
                <a:solidFill>
                  <a:srgbClr val="0E2A47"/>
                </a:solidFill>
                <a:latin typeface="Open Sans"/>
                <a:ea typeface="Open Sans"/>
                <a:cs typeface="Open Sans"/>
                <a:sym typeface="Open Sans"/>
              </a:rPr>
              <a:t> (% of female labor force) and </a:t>
            </a:r>
            <a:r>
              <a:rPr i="1" lang="en" sz="1400">
                <a:solidFill>
                  <a:srgbClr val="0E2A47"/>
                </a:solidFill>
                <a:latin typeface="Open Sans"/>
                <a:ea typeface="Open Sans"/>
                <a:cs typeface="Open Sans"/>
                <a:sym typeface="Open Sans"/>
              </a:rPr>
              <a:t>Unemployment, male </a:t>
            </a:r>
            <a:r>
              <a:rPr lang="en" sz="1400">
                <a:solidFill>
                  <a:srgbClr val="0E2A47"/>
                </a:solidFill>
                <a:latin typeface="Open Sans"/>
                <a:ea typeface="Open Sans"/>
                <a:cs typeface="Open Sans"/>
                <a:sym typeface="Open Sans"/>
              </a:rPr>
              <a:t>(% of male labor force).</a:t>
            </a:r>
            <a:endParaRPr b="1" sz="1400">
              <a:solidFill>
                <a:srgbClr val="FF0000"/>
              </a:solidFill>
              <a:latin typeface="Open Sans"/>
              <a:ea typeface="Open Sans"/>
              <a:cs typeface="Open Sans"/>
              <a:sym typeface="Open Sans"/>
            </a:endParaRPr>
          </a:p>
        </p:txBody>
      </p:sp>
      <p:pic>
        <p:nvPicPr>
          <p:cNvPr id="3562" name="Google Shape;3562;p113"/>
          <p:cNvPicPr preferRelativeResize="0"/>
          <p:nvPr/>
        </p:nvPicPr>
        <p:blipFill rotWithShape="1">
          <a:blip r:embed="rId3">
            <a:alphaModFix/>
          </a:blip>
          <a:srcRect b="0" l="0" r="0" t="0"/>
          <a:stretch/>
        </p:blipFill>
        <p:spPr>
          <a:xfrm>
            <a:off x="511825" y="815325"/>
            <a:ext cx="8114374" cy="4138600"/>
          </a:xfrm>
          <a:prstGeom prst="rect">
            <a:avLst/>
          </a:prstGeom>
          <a:noFill/>
          <a:ln>
            <a:noFill/>
          </a:ln>
        </p:spPr>
      </p:pic>
      <p:pic>
        <p:nvPicPr>
          <p:cNvPr id="3563" name="Google Shape;3563;p113"/>
          <p:cNvPicPr preferRelativeResize="0"/>
          <p:nvPr/>
        </p:nvPicPr>
        <p:blipFill rotWithShape="1">
          <a:blip r:embed="rId4">
            <a:alphaModFix/>
          </a:blip>
          <a:srcRect b="0" l="0" r="0" t="0"/>
          <a:stretch/>
        </p:blipFill>
        <p:spPr>
          <a:xfrm>
            <a:off x="5949250" y="3270750"/>
            <a:ext cx="1162050" cy="361950"/>
          </a:xfrm>
          <a:prstGeom prst="rect">
            <a:avLst/>
          </a:prstGeom>
          <a:noFill/>
          <a:ln>
            <a:noFill/>
          </a:ln>
        </p:spPr>
      </p:pic>
      <p:pic>
        <p:nvPicPr>
          <p:cNvPr id="3564" name="Google Shape;3564;p113"/>
          <p:cNvPicPr preferRelativeResize="0"/>
          <p:nvPr/>
        </p:nvPicPr>
        <p:blipFill rotWithShape="1">
          <a:blip r:embed="rId5">
            <a:alphaModFix/>
          </a:blip>
          <a:srcRect b="0" l="0" r="0" t="0"/>
          <a:stretch/>
        </p:blipFill>
        <p:spPr>
          <a:xfrm>
            <a:off x="6342050" y="3913275"/>
            <a:ext cx="1219200" cy="266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114"/>
          <p:cNvSpPr txBox="1"/>
          <p:nvPr>
            <p:ph type="ctrTitle"/>
          </p:nvPr>
        </p:nvSpPr>
        <p:spPr>
          <a:xfrm>
            <a:off x="735750" y="89550"/>
            <a:ext cx="7672500" cy="41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H10a: </a:t>
            </a:r>
            <a:r>
              <a:rPr i="1" lang="en" sz="1400">
                <a:solidFill>
                  <a:srgbClr val="0E2A47"/>
                </a:solidFill>
                <a:latin typeface="Open Sans"/>
                <a:ea typeface="Open Sans"/>
                <a:cs typeface="Open Sans"/>
                <a:sym typeface="Open Sans"/>
              </a:rPr>
              <a:t> </a:t>
            </a:r>
            <a:r>
              <a:rPr b="1" lang="en" sz="1400">
                <a:solidFill>
                  <a:srgbClr val="0E2A47"/>
                </a:solidFill>
                <a:latin typeface="Open Sans"/>
                <a:ea typeface="Open Sans"/>
                <a:cs typeface="Open Sans"/>
                <a:sym typeface="Open Sans"/>
              </a:rPr>
              <a:t> </a:t>
            </a:r>
            <a:r>
              <a:rPr i="1" lang="en" sz="1400">
                <a:solidFill>
                  <a:srgbClr val="0E2A47"/>
                </a:solidFill>
                <a:latin typeface="Open Sans"/>
                <a:ea typeface="Open Sans"/>
                <a:cs typeface="Open Sans"/>
                <a:sym typeface="Open Sans"/>
              </a:rPr>
              <a:t>Inflation, consumer prices </a:t>
            </a:r>
            <a:r>
              <a:rPr lang="en" sz="1400">
                <a:solidFill>
                  <a:srgbClr val="0E2A47"/>
                </a:solidFill>
                <a:latin typeface="Open Sans"/>
                <a:ea typeface="Open Sans"/>
                <a:cs typeface="Open Sans"/>
                <a:sym typeface="Open Sans"/>
              </a:rPr>
              <a:t>(annual %)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Unemployment, female</a:t>
            </a:r>
            <a:r>
              <a:rPr lang="en" sz="1400">
                <a:solidFill>
                  <a:srgbClr val="0E2A47"/>
                </a:solidFill>
                <a:latin typeface="Open Sans"/>
                <a:ea typeface="Open Sans"/>
                <a:cs typeface="Open Sans"/>
                <a:sym typeface="Open Sans"/>
              </a:rPr>
              <a:t> (% of female labor force) and </a:t>
            </a:r>
            <a:r>
              <a:rPr i="1" lang="en" sz="1400">
                <a:solidFill>
                  <a:srgbClr val="0E2A47"/>
                </a:solidFill>
                <a:latin typeface="Open Sans"/>
                <a:ea typeface="Open Sans"/>
                <a:cs typeface="Open Sans"/>
                <a:sym typeface="Open Sans"/>
              </a:rPr>
              <a:t>Unemployment, male </a:t>
            </a:r>
            <a:r>
              <a:rPr lang="en" sz="1400">
                <a:solidFill>
                  <a:srgbClr val="0E2A47"/>
                </a:solidFill>
                <a:latin typeface="Open Sans"/>
                <a:ea typeface="Open Sans"/>
                <a:cs typeface="Open Sans"/>
                <a:sym typeface="Open Sans"/>
              </a:rPr>
              <a:t>(% of male labor force).</a:t>
            </a:r>
            <a:endParaRPr b="1" sz="1400">
              <a:latin typeface="Open Sans"/>
              <a:ea typeface="Open Sans"/>
              <a:cs typeface="Open Sans"/>
              <a:sym typeface="Open Sans"/>
            </a:endParaRPr>
          </a:p>
        </p:txBody>
      </p:sp>
      <p:pic>
        <p:nvPicPr>
          <p:cNvPr id="3570" name="Google Shape;3570;p114"/>
          <p:cNvPicPr preferRelativeResize="0"/>
          <p:nvPr/>
        </p:nvPicPr>
        <p:blipFill rotWithShape="1">
          <a:blip r:embed="rId3">
            <a:alphaModFix/>
          </a:blip>
          <a:srcRect b="0" l="0" r="0" t="0"/>
          <a:stretch/>
        </p:blipFill>
        <p:spPr>
          <a:xfrm>
            <a:off x="426200" y="669275"/>
            <a:ext cx="8291601" cy="4270675"/>
          </a:xfrm>
          <a:prstGeom prst="rect">
            <a:avLst/>
          </a:prstGeom>
          <a:noFill/>
          <a:ln>
            <a:noFill/>
          </a:ln>
        </p:spPr>
      </p:pic>
      <p:pic>
        <p:nvPicPr>
          <p:cNvPr id="3571" name="Google Shape;3571;p114"/>
          <p:cNvPicPr preferRelativeResize="0"/>
          <p:nvPr/>
        </p:nvPicPr>
        <p:blipFill rotWithShape="1">
          <a:blip r:embed="rId4">
            <a:alphaModFix/>
          </a:blip>
          <a:srcRect b="0" l="0" r="0" t="0"/>
          <a:stretch/>
        </p:blipFill>
        <p:spPr>
          <a:xfrm>
            <a:off x="6465950" y="669275"/>
            <a:ext cx="1095375" cy="1003900"/>
          </a:xfrm>
          <a:prstGeom prst="rect">
            <a:avLst/>
          </a:prstGeom>
          <a:noFill/>
          <a:ln>
            <a:noFill/>
          </a:ln>
        </p:spPr>
      </p:pic>
      <p:pic>
        <p:nvPicPr>
          <p:cNvPr id="3572" name="Google Shape;3572;p114"/>
          <p:cNvPicPr preferRelativeResize="0"/>
          <p:nvPr/>
        </p:nvPicPr>
        <p:blipFill rotWithShape="1">
          <a:blip r:embed="rId5">
            <a:alphaModFix/>
          </a:blip>
          <a:srcRect b="0" l="0" r="0" t="0"/>
          <a:stretch/>
        </p:blipFill>
        <p:spPr>
          <a:xfrm>
            <a:off x="7561325" y="805600"/>
            <a:ext cx="1023775" cy="867575"/>
          </a:xfrm>
          <a:prstGeom prst="rect">
            <a:avLst/>
          </a:prstGeom>
          <a:noFill/>
          <a:ln>
            <a:noFill/>
          </a:ln>
        </p:spPr>
      </p:pic>
      <p:pic>
        <p:nvPicPr>
          <p:cNvPr id="3573" name="Google Shape;3573;p114"/>
          <p:cNvPicPr preferRelativeResize="0"/>
          <p:nvPr/>
        </p:nvPicPr>
        <p:blipFill rotWithShape="1">
          <a:blip r:embed="rId4">
            <a:alphaModFix/>
          </a:blip>
          <a:srcRect b="0" l="0" r="0" t="0"/>
          <a:stretch/>
        </p:blipFill>
        <p:spPr>
          <a:xfrm>
            <a:off x="6465950" y="2740925"/>
            <a:ext cx="1095375" cy="1003900"/>
          </a:xfrm>
          <a:prstGeom prst="rect">
            <a:avLst/>
          </a:prstGeom>
          <a:noFill/>
          <a:ln>
            <a:noFill/>
          </a:ln>
        </p:spPr>
      </p:pic>
      <p:pic>
        <p:nvPicPr>
          <p:cNvPr id="3574" name="Google Shape;3574;p114"/>
          <p:cNvPicPr preferRelativeResize="0"/>
          <p:nvPr/>
        </p:nvPicPr>
        <p:blipFill rotWithShape="1">
          <a:blip r:embed="rId6">
            <a:alphaModFix/>
          </a:blip>
          <a:srcRect b="0" l="0" r="0" t="0"/>
          <a:stretch/>
        </p:blipFill>
        <p:spPr>
          <a:xfrm>
            <a:off x="7537350" y="2877250"/>
            <a:ext cx="927725" cy="816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43"/>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02</a:t>
            </a:r>
            <a:endParaRPr/>
          </a:p>
        </p:txBody>
      </p:sp>
      <p:sp>
        <p:nvSpPr>
          <p:cNvPr id="2981" name="Google Shape;2981;p43"/>
          <p:cNvSpPr txBox="1"/>
          <p:nvPr>
            <p:ph type="ctrTitle"/>
          </p:nvPr>
        </p:nvSpPr>
        <p:spPr>
          <a:xfrm>
            <a:off x="2562275" y="2808200"/>
            <a:ext cx="3852000" cy="56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RESEARCH BACKGROUND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8" name="Shape 3578"/>
        <p:cNvGrpSpPr/>
        <p:nvPr/>
      </p:nvGrpSpPr>
      <p:grpSpPr>
        <a:xfrm>
          <a:off x="0" y="0"/>
          <a:ext cx="0" cy="0"/>
          <a:chOff x="0" y="0"/>
          <a:chExt cx="0" cy="0"/>
        </a:xfrm>
      </p:grpSpPr>
      <p:sp>
        <p:nvSpPr>
          <p:cNvPr id="3579" name="Google Shape;3579;p115"/>
          <p:cNvSpPr txBox="1"/>
          <p:nvPr>
            <p:ph type="ctrTitle"/>
          </p:nvPr>
        </p:nvSpPr>
        <p:spPr>
          <a:xfrm>
            <a:off x="735750" y="457200"/>
            <a:ext cx="7672500" cy="13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H10b: </a:t>
            </a:r>
            <a:r>
              <a:rPr i="1" lang="en" sz="1400">
                <a:solidFill>
                  <a:srgbClr val="0E2A47"/>
                </a:solidFill>
                <a:latin typeface="Open Sans"/>
                <a:ea typeface="Open Sans"/>
                <a:cs typeface="Open Sans"/>
                <a:sym typeface="Open Sans"/>
              </a:rPr>
              <a:t> </a:t>
            </a:r>
            <a:r>
              <a:rPr b="1" lang="en" sz="1400">
                <a:solidFill>
                  <a:srgbClr val="0E2A47"/>
                </a:solidFill>
                <a:latin typeface="Open Sans"/>
                <a:ea typeface="Open Sans"/>
                <a:cs typeface="Open Sans"/>
                <a:sym typeface="Open Sans"/>
              </a:rPr>
              <a:t> </a:t>
            </a:r>
            <a:r>
              <a:rPr i="1" lang="en" sz="1400">
                <a:solidFill>
                  <a:srgbClr val="0E2A47"/>
                </a:solidFill>
                <a:latin typeface="Open Sans"/>
                <a:ea typeface="Open Sans"/>
                <a:cs typeface="Open Sans"/>
                <a:sym typeface="Open Sans"/>
              </a:rPr>
              <a:t>Population ages 15-64 (% of total population)</a:t>
            </a:r>
            <a:r>
              <a:rPr lang="en" sz="1400">
                <a:solidFill>
                  <a:srgbClr val="0E2A47"/>
                </a:solidFill>
                <a:latin typeface="Open Sans"/>
                <a:ea typeface="Open Sans"/>
                <a:cs typeface="Open Sans"/>
                <a:sym typeface="Open Sans"/>
              </a:rPr>
              <a:t>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Unemployment, female</a:t>
            </a:r>
            <a:r>
              <a:rPr lang="en" sz="1400">
                <a:solidFill>
                  <a:srgbClr val="0E2A47"/>
                </a:solidFill>
                <a:latin typeface="Open Sans"/>
                <a:ea typeface="Open Sans"/>
                <a:cs typeface="Open Sans"/>
                <a:sym typeface="Open Sans"/>
              </a:rPr>
              <a:t> (% of female labor force) and </a:t>
            </a:r>
            <a:r>
              <a:rPr i="1" lang="en" sz="1400">
                <a:solidFill>
                  <a:srgbClr val="0E2A47"/>
                </a:solidFill>
                <a:latin typeface="Open Sans"/>
                <a:ea typeface="Open Sans"/>
                <a:cs typeface="Open Sans"/>
                <a:sym typeface="Open Sans"/>
              </a:rPr>
              <a:t>Unemployment, male </a:t>
            </a:r>
            <a:r>
              <a:rPr lang="en" sz="1400">
                <a:solidFill>
                  <a:srgbClr val="0E2A47"/>
                </a:solidFill>
                <a:latin typeface="Open Sans"/>
                <a:ea typeface="Open Sans"/>
                <a:cs typeface="Open Sans"/>
                <a:sym typeface="Open Sans"/>
              </a:rPr>
              <a:t>(% of male labor force).</a:t>
            </a:r>
            <a:endParaRPr sz="1400">
              <a:solidFill>
                <a:srgbClr val="222222"/>
              </a:solidFill>
              <a:latin typeface="Open Sans"/>
              <a:ea typeface="Open Sans"/>
              <a:cs typeface="Open Sans"/>
              <a:sym typeface="Open Sans"/>
            </a:endParaRPr>
          </a:p>
          <a:p>
            <a:pPr indent="0" lvl="0" marL="0" rtl="0" algn="ctr">
              <a:lnSpc>
                <a:spcPct val="100000"/>
              </a:lnSpc>
              <a:spcBef>
                <a:spcPts val="0"/>
              </a:spcBef>
              <a:spcAft>
                <a:spcPts val="0"/>
              </a:spcAft>
              <a:buSzPts val="800"/>
              <a:buNone/>
            </a:pPr>
            <a:r>
              <a:t/>
            </a:r>
            <a:endParaRPr b="1" sz="1400">
              <a:solidFill>
                <a:srgbClr val="FF0000"/>
              </a:solidFill>
              <a:latin typeface="Open Sans"/>
              <a:ea typeface="Open Sans"/>
              <a:cs typeface="Open Sans"/>
              <a:sym typeface="Open Sans"/>
            </a:endParaRPr>
          </a:p>
        </p:txBody>
      </p:sp>
      <p:pic>
        <p:nvPicPr>
          <p:cNvPr id="3580" name="Google Shape;3580;p115"/>
          <p:cNvPicPr preferRelativeResize="0"/>
          <p:nvPr/>
        </p:nvPicPr>
        <p:blipFill rotWithShape="1">
          <a:blip r:embed="rId3">
            <a:alphaModFix/>
          </a:blip>
          <a:srcRect b="0" l="0" r="0" t="0"/>
          <a:stretch/>
        </p:blipFill>
        <p:spPr>
          <a:xfrm>
            <a:off x="446175" y="783875"/>
            <a:ext cx="8241999" cy="4173725"/>
          </a:xfrm>
          <a:prstGeom prst="rect">
            <a:avLst/>
          </a:prstGeom>
          <a:noFill/>
          <a:ln>
            <a:noFill/>
          </a:ln>
        </p:spPr>
      </p:pic>
      <p:pic>
        <p:nvPicPr>
          <p:cNvPr id="3581" name="Google Shape;3581;p115"/>
          <p:cNvPicPr preferRelativeResize="0"/>
          <p:nvPr/>
        </p:nvPicPr>
        <p:blipFill rotWithShape="1">
          <a:blip r:embed="rId4">
            <a:alphaModFix/>
          </a:blip>
          <a:srcRect b="0" l="0" r="0" t="0"/>
          <a:stretch/>
        </p:blipFill>
        <p:spPr>
          <a:xfrm>
            <a:off x="5928000" y="3383525"/>
            <a:ext cx="843225" cy="218075"/>
          </a:xfrm>
          <a:prstGeom prst="rect">
            <a:avLst/>
          </a:prstGeom>
          <a:noFill/>
          <a:ln>
            <a:noFill/>
          </a:ln>
        </p:spPr>
      </p:pic>
      <p:pic>
        <p:nvPicPr>
          <p:cNvPr id="3582" name="Google Shape;3582;p115"/>
          <p:cNvPicPr preferRelativeResize="0"/>
          <p:nvPr/>
        </p:nvPicPr>
        <p:blipFill rotWithShape="1">
          <a:blip r:embed="rId5">
            <a:alphaModFix/>
          </a:blip>
          <a:srcRect b="0" l="0" r="0" t="0"/>
          <a:stretch/>
        </p:blipFill>
        <p:spPr>
          <a:xfrm>
            <a:off x="7225700" y="3601600"/>
            <a:ext cx="721775" cy="218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sp>
        <p:nvSpPr>
          <p:cNvPr id="3587" name="Google Shape;3587;p116"/>
          <p:cNvSpPr txBox="1"/>
          <p:nvPr>
            <p:ph type="ctrTitle"/>
          </p:nvPr>
        </p:nvSpPr>
        <p:spPr>
          <a:xfrm>
            <a:off x="735750" y="247450"/>
            <a:ext cx="7672500" cy="27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400">
                <a:latin typeface="Open Sans"/>
                <a:ea typeface="Open Sans"/>
                <a:cs typeface="Open Sans"/>
                <a:sym typeface="Open Sans"/>
              </a:rPr>
              <a:t>H10b: </a:t>
            </a:r>
            <a:r>
              <a:rPr i="1" lang="en" sz="1400">
                <a:solidFill>
                  <a:srgbClr val="0E2A47"/>
                </a:solidFill>
                <a:latin typeface="Open Sans"/>
                <a:ea typeface="Open Sans"/>
                <a:cs typeface="Open Sans"/>
                <a:sym typeface="Open Sans"/>
              </a:rPr>
              <a:t> </a:t>
            </a:r>
            <a:r>
              <a:rPr b="1" lang="en" sz="1400">
                <a:solidFill>
                  <a:srgbClr val="0E2A47"/>
                </a:solidFill>
                <a:latin typeface="Open Sans"/>
                <a:ea typeface="Open Sans"/>
                <a:cs typeface="Open Sans"/>
                <a:sym typeface="Open Sans"/>
              </a:rPr>
              <a:t> </a:t>
            </a:r>
            <a:r>
              <a:rPr i="1" lang="en" sz="1400">
                <a:solidFill>
                  <a:srgbClr val="0E2A47"/>
                </a:solidFill>
                <a:latin typeface="Open Sans"/>
                <a:ea typeface="Open Sans"/>
                <a:cs typeface="Open Sans"/>
                <a:sym typeface="Open Sans"/>
              </a:rPr>
              <a:t>Population ages 15-64 (% of total population)</a:t>
            </a:r>
            <a:r>
              <a:rPr lang="en" sz="1400">
                <a:solidFill>
                  <a:srgbClr val="0E2A47"/>
                </a:solidFill>
                <a:latin typeface="Open Sans"/>
                <a:ea typeface="Open Sans"/>
                <a:cs typeface="Open Sans"/>
                <a:sym typeface="Open Sans"/>
              </a:rPr>
              <a:t> is </a:t>
            </a:r>
            <a:r>
              <a:rPr b="1" lang="en" sz="1400">
                <a:solidFill>
                  <a:srgbClr val="0E2A47"/>
                </a:solidFill>
                <a:latin typeface="Open Sans"/>
                <a:ea typeface="Open Sans"/>
                <a:cs typeface="Open Sans"/>
                <a:sym typeface="Open Sans"/>
              </a:rPr>
              <a:t>positively</a:t>
            </a:r>
            <a:r>
              <a:rPr lang="en" sz="1400">
                <a:solidFill>
                  <a:srgbClr val="0E2A47"/>
                </a:solidFill>
                <a:latin typeface="Open Sans"/>
                <a:ea typeface="Open Sans"/>
                <a:cs typeface="Open Sans"/>
                <a:sym typeface="Open Sans"/>
              </a:rPr>
              <a:t> correlated with </a:t>
            </a:r>
            <a:r>
              <a:rPr i="1" lang="en" sz="1400">
                <a:solidFill>
                  <a:srgbClr val="0E2A47"/>
                </a:solidFill>
                <a:latin typeface="Open Sans"/>
                <a:ea typeface="Open Sans"/>
                <a:cs typeface="Open Sans"/>
                <a:sym typeface="Open Sans"/>
              </a:rPr>
              <a:t>Unemployment, female</a:t>
            </a:r>
            <a:r>
              <a:rPr lang="en" sz="1400">
                <a:solidFill>
                  <a:srgbClr val="0E2A47"/>
                </a:solidFill>
                <a:latin typeface="Open Sans"/>
                <a:ea typeface="Open Sans"/>
                <a:cs typeface="Open Sans"/>
                <a:sym typeface="Open Sans"/>
              </a:rPr>
              <a:t> (% of female labor force) and </a:t>
            </a:r>
            <a:r>
              <a:rPr i="1" lang="en" sz="1400">
                <a:solidFill>
                  <a:srgbClr val="0E2A47"/>
                </a:solidFill>
                <a:latin typeface="Open Sans"/>
                <a:ea typeface="Open Sans"/>
                <a:cs typeface="Open Sans"/>
                <a:sym typeface="Open Sans"/>
              </a:rPr>
              <a:t>Unemployment, male </a:t>
            </a:r>
            <a:r>
              <a:rPr lang="en" sz="1400">
                <a:solidFill>
                  <a:srgbClr val="0E2A47"/>
                </a:solidFill>
                <a:latin typeface="Open Sans"/>
                <a:ea typeface="Open Sans"/>
                <a:cs typeface="Open Sans"/>
                <a:sym typeface="Open Sans"/>
              </a:rPr>
              <a:t>(% of male labor force).</a:t>
            </a:r>
            <a:endParaRPr b="1" sz="1400">
              <a:latin typeface="Open Sans"/>
              <a:ea typeface="Open Sans"/>
              <a:cs typeface="Open Sans"/>
              <a:sym typeface="Open Sans"/>
            </a:endParaRPr>
          </a:p>
        </p:txBody>
      </p:sp>
      <p:pic>
        <p:nvPicPr>
          <p:cNvPr id="3588" name="Google Shape;3588;p116"/>
          <p:cNvPicPr preferRelativeResize="0"/>
          <p:nvPr/>
        </p:nvPicPr>
        <p:blipFill rotWithShape="1">
          <a:blip r:embed="rId3">
            <a:alphaModFix/>
          </a:blip>
          <a:srcRect b="0" l="0" r="0" t="0"/>
          <a:stretch/>
        </p:blipFill>
        <p:spPr>
          <a:xfrm>
            <a:off x="470975" y="735100"/>
            <a:ext cx="8266775" cy="4317949"/>
          </a:xfrm>
          <a:prstGeom prst="rect">
            <a:avLst/>
          </a:prstGeom>
          <a:noFill/>
          <a:ln>
            <a:noFill/>
          </a:ln>
        </p:spPr>
      </p:pic>
      <p:pic>
        <p:nvPicPr>
          <p:cNvPr id="3589" name="Google Shape;3589;p116"/>
          <p:cNvPicPr preferRelativeResize="0"/>
          <p:nvPr/>
        </p:nvPicPr>
        <p:blipFill rotWithShape="1">
          <a:blip r:embed="rId4">
            <a:alphaModFix/>
          </a:blip>
          <a:srcRect b="0" l="0" r="0" t="0"/>
          <a:stretch/>
        </p:blipFill>
        <p:spPr>
          <a:xfrm>
            <a:off x="1272875" y="735100"/>
            <a:ext cx="1095375" cy="1024850"/>
          </a:xfrm>
          <a:prstGeom prst="rect">
            <a:avLst/>
          </a:prstGeom>
          <a:noFill/>
          <a:ln>
            <a:noFill/>
          </a:ln>
        </p:spPr>
      </p:pic>
      <p:pic>
        <p:nvPicPr>
          <p:cNvPr id="3590" name="Google Shape;3590;p116"/>
          <p:cNvPicPr preferRelativeResize="0"/>
          <p:nvPr/>
        </p:nvPicPr>
        <p:blipFill rotWithShape="1">
          <a:blip r:embed="rId4">
            <a:alphaModFix/>
          </a:blip>
          <a:srcRect b="0" l="0" r="0" t="0"/>
          <a:stretch/>
        </p:blipFill>
        <p:spPr>
          <a:xfrm>
            <a:off x="1272875" y="2935525"/>
            <a:ext cx="1095375" cy="1024850"/>
          </a:xfrm>
          <a:prstGeom prst="rect">
            <a:avLst/>
          </a:prstGeom>
          <a:noFill/>
          <a:ln>
            <a:noFill/>
          </a:ln>
        </p:spPr>
      </p:pic>
      <p:pic>
        <p:nvPicPr>
          <p:cNvPr id="3591" name="Google Shape;3591;p116"/>
          <p:cNvPicPr preferRelativeResize="0"/>
          <p:nvPr/>
        </p:nvPicPr>
        <p:blipFill rotWithShape="1">
          <a:blip r:embed="rId5">
            <a:alphaModFix/>
          </a:blip>
          <a:srcRect b="0" l="0" r="0" t="0"/>
          <a:stretch/>
        </p:blipFill>
        <p:spPr>
          <a:xfrm>
            <a:off x="2306275" y="904775"/>
            <a:ext cx="1027700" cy="855175"/>
          </a:xfrm>
          <a:prstGeom prst="rect">
            <a:avLst/>
          </a:prstGeom>
          <a:noFill/>
          <a:ln>
            <a:noFill/>
          </a:ln>
        </p:spPr>
      </p:pic>
      <p:pic>
        <p:nvPicPr>
          <p:cNvPr id="3592" name="Google Shape;3592;p116"/>
          <p:cNvPicPr preferRelativeResize="0"/>
          <p:nvPr/>
        </p:nvPicPr>
        <p:blipFill rotWithShape="1">
          <a:blip r:embed="rId6">
            <a:alphaModFix/>
          </a:blip>
          <a:srcRect b="0" l="0" r="0" t="0"/>
          <a:stretch/>
        </p:blipFill>
        <p:spPr>
          <a:xfrm>
            <a:off x="2306275" y="3105200"/>
            <a:ext cx="1027700" cy="7989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6" name="Shape 3596"/>
        <p:cNvGrpSpPr/>
        <p:nvPr/>
      </p:nvGrpSpPr>
      <p:grpSpPr>
        <a:xfrm>
          <a:off x="0" y="0"/>
          <a:ext cx="0" cy="0"/>
          <a:chOff x="0" y="0"/>
          <a:chExt cx="0" cy="0"/>
        </a:xfrm>
      </p:grpSpPr>
      <p:sp>
        <p:nvSpPr>
          <p:cNvPr id="3597" name="Google Shape;3597;p117"/>
          <p:cNvSpPr txBox="1"/>
          <p:nvPr>
            <p:ph idx="1" type="body"/>
          </p:nvPr>
        </p:nvSpPr>
        <p:spPr>
          <a:xfrm>
            <a:off x="720000" y="1140250"/>
            <a:ext cx="7935600" cy="3767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2"/>
              </a:buClr>
              <a:buSzPts val="1200"/>
              <a:buFont typeface="Open Sans"/>
              <a:buChar char="●"/>
            </a:pPr>
            <a:r>
              <a:rPr lang="en">
                <a:solidFill>
                  <a:schemeClr val="dk1"/>
                </a:solidFill>
              </a:rPr>
              <a:t>Data available for all countries and years we chose.</a:t>
            </a:r>
            <a:endParaRPr>
              <a:solidFill>
                <a:schemeClr val="dk1"/>
              </a:solidFill>
            </a:endParaRPr>
          </a:p>
          <a:p>
            <a:pPr indent="-304800" lvl="0" marL="457200" rtl="0" algn="l">
              <a:lnSpc>
                <a:spcPct val="150000"/>
              </a:lnSpc>
              <a:spcBef>
                <a:spcPts val="0"/>
              </a:spcBef>
              <a:spcAft>
                <a:spcPts val="0"/>
              </a:spcAft>
              <a:buClr>
                <a:schemeClr val="lt2"/>
              </a:buClr>
              <a:buSzPts val="1200"/>
              <a:buFont typeface="Open Sans"/>
              <a:buChar char="●"/>
            </a:pPr>
            <a:r>
              <a:rPr b="1" lang="en" u="sng">
                <a:solidFill>
                  <a:schemeClr val="dk1"/>
                </a:solidFill>
              </a:rPr>
              <a:t>Dual Line Chart: </a:t>
            </a:r>
            <a:r>
              <a:rPr b="1" lang="en">
                <a:solidFill>
                  <a:schemeClr val="dk1"/>
                </a:solidFill>
              </a:rPr>
              <a:t>When combined with 5 Continents data,</a:t>
            </a:r>
            <a:r>
              <a:rPr lang="en">
                <a:solidFill>
                  <a:schemeClr val="dk1"/>
                </a:solidFill>
              </a:rPr>
              <a:t> </a:t>
            </a:r>
            <a:endParaRPr b="1" u="sng">
              <a:solidFill>
                <a:schemeClr val="dk1"/>
              </a:solidFill>
            </a:endParaRPr>
          </a:p>
          <a:p>
            <a:pPr indent="-304800" lvl="1" marL="914400" rtl="0" algn="l">
              <a:lnSpc>
                <a:spcPct val="150000"/>
              </a:lnSpc>
              <a:spcBef>
                <a:spcPts val="0"/>
              </a:spcBef>
              <a:spcAft>
                <a:spcPts val="0"/>
              </a:spcAft>
              <a:buClr>
                <a:schemeClr val="dk1"/>
              </a:buClr>
              <a:buSzPts val="1200"/>
              <a:buFont typeface="Open Sans"/>
              <a:buChar char="○"/>
            </a:pPr>
            <a:r>
              <a:rPr lang="en" sz="1200">
                <a:solidFill>
                  <a:schemeClr val="dk1"/>
                </a:solidFill>
              </a:rPr>
              <a:t>the trend line of Inflation VS Unemployment(male) shows that when Inflation increases, the Unemployment(male) decreases; and the trend line of Inflation VS Unemployment(female) shows a positive relationship but  with a high p-value of 0.13. Thus, </a:t>
            </a:r>
            <a:r>
              <a:rPr b="1" lang="en" sz="1200">
                <a:solidFill>
                  <a:schemeClr val="dk1"/>
                </a:solidFill>
              </a:rPr>
              <a:t>there is not a significantly positive association between Inflation and Unemployment(female/male).</a:t>
            </a:r>
            <a:endParaRPr b="1" sz="1200">
              <a:solidFill>
                <a:schemeClr val="dk1"/>
              </a:solidFill>
            </a:endParaRPr>
          </a:p>
          <a:p>
            <a:pPr indent="-304800" lvl="1" marL="914400" rtl="0" algn="l">
              <a:lnSpc>
                <a:spcPct val="150000"/>
              </a:lnSpc>
              <a:spcBef>
                <a:spcPts val="0"/>
              </a:spcBef>
              <a:spcAft>
                <a:spcPts val="0"/>
              </a:spcAft>
              <a:buClr>
                <a:schemeClr val="dk1"/>
              </a:buClr>
              <a:buSzPts val="1200"/>
              <a:buFont typeface="Arial"/>
              <a:buChar char="○"/>
            </a:pPr>
            <a:r>
              <a:rPr lang="en" sz="1200">
                <a:solidFill>
                  <a:schemeClr val="dk1"/>
                </a:solidFill>
              </a:rPr>
              <a:t>the trend line of Population ages 15-64 VS Unemployment(female) and the trend line of Population ages 15-64 VS Unemployment(male) show that when Population ages 15-64 increases, the Unemployment (female&amp;male) increases. And, the trend line with a p-value of 0.08 and the trend line with a p-value of 0.006 confirm the above observation that </a:t>
            </a:r>
            <a:r>
              <a:rPr b="1" lang="en" sz="1200">
                <a:solidFill>
                  <a:schemeClr val="dk1"/>
                </a:solidFill>
              </a:rPr>
              <a:t>there is a significantly positive association between Population ages 15-64 and Unemployment (female/male)</a:t>
            </a:r>
            <a:r>
              <a:rPr lang="en" sz="1200">
                <a:solidFill>
                  <a:schemeClr val="dk1"/>
                </a:solidFill>
              </a:rPr>
              <a:t>, although the correlation coefficients are small.</a:t>
            </a:r>
            <a:endParaRPr sz="1200">
              <a:solidFill>
                <a:schemeClr val="dk1"/>
              </a:solidFill>
            </a:endParaRPr>
          </a:p>
          <a:p>
            <a:pPr indent="0" lvl="0" marL="457200" rtl="0" algn="l">
              <a:lnSpc>
                <a:spcPct val="115000"/>
              </a:lnSpc>
              <a:spcBef>
                <a:spcPts val="1600"/>
              </a:spcBef>
              <a:spcAft>
                <a:spcPts val="0"/>
              </a:spcAft>
              <a:buSzPts val="1400"/>
              <a:buNone/>
            </a:pPr>
            <a:r>
              <a:t/>
            </a:r>
            <a:endParaRPr b="1">
              <a:solidFill>
                <a:schemeClr val="dk1"/>
              </a:solidFill>
            </a:endParaRPr>
          </a:p>
          <a:p>
            <a:pPr indent="0" lvl="0" marL="0" rtl="0" algn="l">
              <a:lnSpc>
                <a:spcPct val="115000"/>
              </a:lnSpc>
              <a:spcBef>
                <a:spcPts val="0"/>
              </a:spcBef>
              <a:spcAft>
                <a:spcPts val="0"/>
              </a:spcAft>
              <a:buSzPts val="1400"/>
              <a:buNone/>
            </a:pPr>
            <a:r>
              <a:t/>
            </a:r>
            <a:endParaRPr b="1" sz="1000" u="sng">
              <a:solidFill>
                <a:schemeClr val="dk1"/>
              </a:solidFill>
            </a:endParaRPr>
          </a:p>
        </p:txBody>
      </p:sp>
      <p:sp>
        <p:nvSpPr>
          <p:cNvPr id="3598" name="Google Shape;3598;p117"/>
          <p:cNvSpPr txBox="1"/>
          <p:nvPr>
            <p:ph type="ctrTitle"/>
          </p:nvPr>
        </p:nvSpPr>
        <p:spPr>
          <a:xfrm>
            <a:off x="874325" y="226400"/>
            <a:ext cx="7981200" cy="58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b="1" lang="en" sz="1300">
                <a:latin typeface="Open Sans"/>
                <a:ea typeface="Open Sans"/>
                <a:cs typeface="Open Sans"/>
                <a:sym typeface="Open Sans"/>
              </a:rPr>
              <a:t>RESULTS    H10a: </a:t>
            </a:r>
            <a:r>
              <a:rPr i="1" lang="en" sz="1300">
                <a:solidFill>
                  <a:srgbClr val="0E2A47"/>
                </a:solidFill>
                <a:latin typeface="Open Sans"/>
                <a:ea typeface="Open Sans"/>
                <a:cs typeface="Open Sans"/>
                <a:sym typeface="Open Sans"/>
              </a:rPr>
              <a:t> </a:t>
            </a:r>
            <a:r>
              <a:rPr b="1" lang="en" sz="1300">
                <a:solidFill>
                  <a:srgbClr val="0E2A47"/>
                </a:solidFill>
                <a:latin typeface="Open Sans"/>
                <a:ea typeface="Open Sans"/>
                <a:cs typeface="Open Sans"/>
                <a:sym typeface="Open Sans"/>
              </a:rPr>
              <a:t> </a:t>
            </a:r>
            <a:r>
              <a:rPr i="1" lang="en" sz="1300">
                <a:solidFill>
                  <a:srgbClr val="0E2A47"/>
                </a:solidFill>
                <a:latin typeface="Open Sans"/>
                <a:ea typeface="Open Sans"/>
                <a:cs typeface="Open Sans"/>
                <a:sym typeface="Open Sans"/>
              </a:rPr>
              <a:t>Inflation, consumer prices </a:t>
            </a:r>
            <a:r>
              <a:rPr lang="en" sz="1300">
                <a:solidFill>
                  <a:srgbClr val="0E2A47"/>
                </a:solidFill>
                <a:latin typeface="Open Sans"/>
                <a:ea typeface="Open Sans"/>
                <a:cs typeface="Open Sans"/>
                <a:sym typeface="Open Sans"/>
              </a:rPr>
              <a:t>(annual %) is </a:t>
            </a:r>
            <a:r>
              <a:rPr b="1" lang="en" sz="1300">
                <a:solidFill>
                  <a:srgbClr val="0E2A47"/>
                </a:solidFill>
                <a:latin typeface="Open Sans"/>
                <a:ea typeface="Open Sans"/>
                <a:cs typeface="Open Sans"/>
                <a:sym typeface="Open Sans"/>
              </a:rPr>
              <a:t>positively</a:t>
            </a:r>
            <a:r>
              <a:rPr lang="en" sz="1300">
                <a:solidFill>
                  <a:srgbClr val="0E2A47"/>
                </a:solidFill>
                <a:latin typeface="Open Sans"/>
                <a:ea typeface="Open Sans"/>
                <a:cs typeface="Open Sans"/>
                <a:sym typeface="Open Sans"/>
              </a:rPr>
              <a:t> correlated with </a:t>
            </a:r>
            <a:r>
              <a:rPr i="1" lang="en" sz="1300">
                <a:solidFill>
                  <a:srgbClr val="0E2A47"/>
                </a:solidFill>
                <a:latin typeface="Open Sans"/>
                <a:ea typeface="Open Sans"/>
                <a:cs typeface="Open Sans"/>
                <a:sym typeface="Open Sans"/>
              </a:rPr>
              <a:t>Unemployment, female</a:t>
            </a:r>
            <a:r>
              <a:rPr lang="en" sz="1300">
                <a:solidFill>
                  <a:srgbClr val="0E2A47"/>
                </a:solidFill>
                <a:latin typeface="Open Sans"/>
                <a:ea typeface="Open Sans"/>
                <a:cs typeface="Open Sans"/>
                <a:sym typeface="Open Sans"/>
              </a:rPr>
              <a:t> (% of female labor force) and </a:t>
            </a:r>
            <a:r>
              <a:rPr i="1" lang="en" sz="1300">
                <a:solidFill>
                  <a:srgbClr val="0E2A47"/>
                </a:solidFill>
                <a:latin typeface="Open Sans"/>
                <a:ea typeface="Open Sans"/>
                <a:cs typeface="Open Sans"/>
                <a:sym typeface="Open Sans"/>
              </a:rPr>
              <a:t>Unemployment, male </a:t>
            </a:r>
            <a:r>
              <a:rPr lang="en" sz="1300">
                <a:solidFill>
                  <a:srgbClr val="0E2A47"/>
                </a:solidFill>
                <a:latin typeface="Open Sans"/>
                <a:ea typeface="Open Sans"/>
                <a:cs typeface="Open Sans"/>
                <a:sym typeface="Open Sans"/>
              </a:rPr>
              <a:t>(% of male labor force).</a:t>
            </a:r>
            <a:endParaRPr sz="1300">
              <a:solidFill>
                <a:srgbClr val="0E2A47"/>
              </a:solidFill>
              <a:latin typeface="Open Sans"/>
              <a:ea typeface="Open Sans"/>
              <a:cs typeface="Open Sans"/>
              <a:sym typeface="Open Sans"/>
            </a:endParaRPr>
          </a:p>
          <a:p>
            <a:pPr indent="0" lvl="0" marL="0" rtl="0" algn="l">
              <a:lnSpc>
                <a:spcPct val="100000"/>
              </a:lnSpc>
              <a:spcBef>
                <a:spcPts val="0"/>
              </a:spcBef>
              <a:spcAft>
                <a:spcPts val="0"/>
              </a:spcAft>
              <a:buSzPts val="800"/>
              <a:buNone/>
            </a:pPr>
            <a:r>
              <a:rPr b="1" lang="en" sz="1300">
                <a:latin typeface="Open Sans"/>
                <a:ea typeface="Open Sans"/>
                <a:cs typeface="Open Sans"/>
                <a:sym typeface="Open Sans"/>
              </a:rPr>
              <a:t>                     H10b: </a:t>
            </a:r>
            <a:r>
              <a:rPr i="1" lang="en" sz="1300">
                <a:solidFill>
                  <a:srgbClr val="0E2A47"/>
                </a:solidFill>
                <a:latin typeface="Open Sans"/>
                <a:ea typeface="Open Sans"/>
                <a:cs typeface="Open Sans"/>
                <a:sym typeface="Open Sans"/>
              </a:rPr>
              <a:t> </a:t>
            </a:r>
            <a:r>
              <a:rPr b="1" lang="en" sz="1300">
                <a:solidFill>
                  <a:srgbClr val="0E2A47"/>
                </a:solidFill>
                <a:latin typeface="Open Sans"/>
                <a:ea typeface="Open Sans"/>
                <a:cs typeface="Open Sans"/>
                <a:sym typeface="Open Sans"/>
              </a:rPr>
              <a:t> </a:t>
            </a:r>
            <a:r>
              <a:rPr i="1" lang="en" sz="1300">
                <a:solidFill>
                  <a:srgbClr val="0E2A47"/>
                </a:solidFill>
                <a:latin typeface="Open Sans"/>
                <a:ea typeface="Open Sans"/>
                <a:cs typeface="Open Sans"/>
                <a:sym typeface="Open Sans"/>
              </a:rPr>
              <a:t>Population ages 15-64 (% of total population)</a:t>
            </a:r>
            <a:r>
              <a:rPr lang="en" sz="1300">
                <a:solidFill>
                  <a:srgbClr val="0E2A47"/>
                </a:solidFill>
                <a:latin typeface="Open Sans"/>
                <a:ea typeface="Open Sans"/>
                <a:cs typeface="Open Sans"/>
                <a:sym typeface="Open Sans"/>
              </a:rPr>
              <a:t> is </a:t>
            </a:r>
            <a:r>
              <a:rPr b="1" lang="en" sz="1300">
                <a:solidFill>
                  <a:srgbClr val="0E2A47"/>
                </a:solidFill>
                <a:latin typeface="Open Sans"/>
                <a:ea typeface="Open Sans"/>
                <a:cs typeface="Open Sans"/>
                <a:sym typeface="Open Sans"/>
              </a:rPr>
              <a:t>positively</a:t>
            </a:r>
            <a:r>
              <a:rPr lang="en" sz="1300">
                <a:solidFill>
                  <a:srgbClr val="0E2A47"/>
                </a:solidFill>
                <a:latin typeface="Open Sans"/>
                <a:ea typeface="Open Sans"/>
                <a:cs typeface="Open Sans"/>
                <a:sym typeface="Open Sans"/>
              </a:rPr>
              <a:t> correlated with </a:t>
            </a:r>
            <a:r>
              <a:rPr i="1" lang="en" sz="1300">
                <a:solidFill>
                  <a:srgbClr val="0E2A47"/>
                </a:solidFill>
                <a:latin typeface="Open Sans"/>
                <a:ea typeface="Open Sans"/>
                <a:cs typeface="Open Sans"/>
                <a:sym typeface="Open Sans"/>
              </a:rPr>
              <a:t>Unemployment, female</a:t>
            </a:r>
            <a:r>
              <a:rPr lang="en" sz="1300">
                <a:solidFill>
                  <a:srgbClr val="0E2A47"/>
                </a:solidFill>
                <a:latin typeface="Open Sans"/>
                <a:ea typeface="Open Sans"/>
                <a:cs typeface="Open Sans"/>
                <a:sym typeface="Open Sans"/>
              </a:rPr>
              <a:t> (% of female labor force) and </a:t>
            </a:r>
            <a:r>
              <a:rPr i="1" lang="en" sz="1300">
                <a:solidFill>
                  <a:srgbClr val="0E2A47"/>
                </a:solidFill>
                <a:latin typeface="Open Sans"/>
                <a:ea typeface="Open Sans"/>
                <a:cs typeface="Open Sans"/>
                <a:sym typeface="Open Sans"/>
              </a:rPr>
              <a:t>Unemployment, male </a:t>
            </a:r>
            <a:r>
              <a:rPr lang="en" sz="1300">
                <a:solidFill>
                  <a:srgbClr val="0E2A47"/>
                </a:solidFill>
                <a:latin typeface="Open Sans"/>
                <a:ea typeface="Open Sans"/>
                <a:cs typeface="Open Sans"/>
                <a:sym typeface="Open Sans"/>
              </a:rPr>
              <a:t>(% of male labor force).</a:t>
            </a:r>
            <a:endParaRPr sz="1300">
              <a:solidFill>
                <a:srgbClr val="0E2A47"/>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2" name="Shape 3602"/>
        <p:cNvGrpSpPr/>
        <p:nvPr/>
      </p:nvGrpSpPr>
      <p:grpSpPr>
        <a:xfrm>
          <a:off x="0" y="0"/>
          <a:ext cx="0" cy="0"/>
          <a:chOff x="0" y="0"/>
          <a:chExt cx="0" cy="0"/>
        </a:xfrm>
      </p:grpSpPr>
      <p:sp>
        <p:nvSpPr>
          <p:cNvPr id="3603" name="Google Shape;3603;p118"/>
          <p:cNvSpPr txBox="1"/>
          <p:nvPr>
            <p:ph idx="1" type="body"/>
          </p:nvPr>
        </p:nvSpPr>
        <p:spPr>
          <a:xfrm>
            <a:off x="356675" y="1152650"/>
            <a:ext cx="8787300" cy="3891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2"/>
              </a:buClr>
              <a:buSzPts val="1200"/>
              <a:buFont typeface="Open Sans"/>
              <a:buChar char="●"/>
            </a:pPr>
            <a:r>
              <a:rPr b="1" lang="en" u="sng">
                <a:solidFill>
                  <a:schemeClr val="dk1"/>
                </a:solidFill>
              </a:rPr>
              <a:t>Scatter Plot:</a:t>
            </a:r>
            <a:r>
              <a:rPr b="1" lang="en">
                <a:solidFill>
                  <a:schemeClr val="dk1"/>
                </a:solidFill>
              </a:rPr>
              <a:t> </a:t>
            </a:r>
            <a:r>
              <a:rPr b="1" lang="en" u="sng">
                <a:solidFill>
                  <a:schemeClr val="dk1"/>
                </a:solidFill>
              </a:rPr>
              <a:t> </a:t>
            </a:r>
            <a:endParaRPr>
              <a:solidFill>
                <a:schemeClr val="dk1"/>
              </a:solidFill>
            </a:endParaRPr>
          </a:p>
          <a:p>
            <a:pPr indent="-304800" lvl="1" marL="914400" rtl="0" algn="l">
              <a:lnSpc>
                <a:spcPct val="150000"/>
              </a:lnSpc>
              <a:spcBef>
                <a:spcPts val="0"/>
              </a:spcBef>
              <a:spcAft>
                <a:spcPts val="0"/>
              </a:spcAft>
              <a:buClr>
                <a:schemeClr val="dk1"/>
              </a:buClr>
              <a:buSzPts val="1200"/>
              <a:buFont typeface="Open Sans"/>
              <a:buChar char="○"/>
            </a:pPr>
            <a:r>
              <a:rPr lang="en" sz="1200">
                <a:solidFill>
                  <a:schemeClr val="dk1"/>
                </a:solidFill>
              </a:rPr>
              <a:t>The trend lines of Inflation VS Unemployment(female) with p-values of 0.0005 and 0.041 show a </a:t>
            </a:r>
            <a:r>
              <a:rPr b="1" lang="en" sz="1200">
                <a:solidFill>
                  <a:schemeClr val="dk1"/>
                </a:solidFill>
              </a:rPr>
              <a:t>significantly positive relationship between Inflation and Unemployment(female) only in North America and South America</a:t>
            </a:r>
            <a:r>
              <a:rPr lang="en" sz="1200">
                <a:solidFill>
                  <a:schemeClr val="dk1"/>
                </a:solidFill>
              </a:rPr>
              <a:t> but a negative relationship in Africa and Europe.</a:t>
            </a:r>
            <a:endParaRPr sz="1200">
              <a:solidFill>
                <a:schemeClr val="dk1"/>
              </a:solidFill>
            </a:endParaRPr>
          </a:p>
          <a:p>
            <a:pPr indent="-304800" lvl="1" marL="914400" rtl="0" algn="l">
              <a:lnSpc>
                <a:spcPct val="150000"/>
              </a:lnSpc>
              <a:spcBef>
                <a:spcPts val="0"/>
              </a:spcBef>
              <a:spcAft>
                <a:spcPts val="0"/>
              </a:spcAft>
              <a:buClr>
                <a:schemeClr val="dk1"/>
              </a:buClr>
              <a:buSzPts val="1200"/>
              <a:buFont typeface="Arial"/>
              <a:buChar char="○"/>
            </a:pPr>
            <a:r>
              <a:rPr lang="en" sz="1200">
                <a:solidFill>
                  <a:schemeClr val="dk1"/>
                </a:solidFill>
              </a:rPr>
              <a:t>The trend lines graph of Inflation VS Unemployment(male) shows a negative relationships between Inflation and Unemployment(male) in North America, Africa, Asia and Europe; and shows a positive relationship in South America, but the trend line of South America has a high p-value of 0.13. Thus, </a:t>
            </a:r>
            <a:r>
              <a:rPr b="1" lang="en" sz="1200">
                <a:solidFill>
                  <a:schemeClr val="dk1"/>
                </a:solidFill>
              </a:rPr>
              <a:t>Inflation has no significantly positive impact on Unemployment(male) in the 5 Continents we chose.</a:t>
            </a:r>
            <a:endParaRPr b="1" sz="1200">
              <a:solidFill>
                <a:schemeClr val="dk1"/>
              </a:solidFill>
            </a:endParaRPr>
          </a:p>
          <a:p>
            <a:pPr indent="-304800" lvl="1" marL="914400" rtl="0" algn="l">
              <a:lnSpc>
                <a:spcPct val="150000"/>
              </a:lnSpc>
              <a:spcBef>
                <a:spcPts val="0"/>
              </a:spcBef>
              <a:spcAft>
                <a:spcPts val="0"/>
              </a:spcAft>
              <a:buClr>
                <a:schemeClr val="dk1"/>
              </a:buClr>
              <a:buSzPts val="1200"/>
              <a:buFont typeface="Arial"/>
              <a:buChar char="○"/>
            </a:pPr>
            <a:r>
              <a:rPr lang="en" sz="1200">
                <a:solidFill>
                  <a:schemeClr val="dk1"/>
                </a:solidFill>
              </a:rPr>
              <a:t>The trend lines of Population ages 15-64 VS Unemployment(female) with a low p-value show that  </a:t>
            </a:r>
            <a:r>
              <a:rPr b="1" lang="en" sz="1200">
                <a:solidFill>
                  <a:schemeClr val="dk1"/>
                </a:solidFill>
              </a:rPr>
              <a:t>except Asia, the Population ages 15-64 has significantly positive impact on Unemployment(female) in the Continents we chose</a:t>
            </a:r>
            <a:r>
              <a:rPr lang="en" sz="1200">
                <a:solidFill>
                  <a:schemeClr val="dk1"/>
                </a:solidFill>
              </a:rPr>
              <a:t>.</a:t>
            </a:r>
            <a:endParaRPr sz="1200">
              <a:solidFill>
                <a:schemeClr val="dk1"/>
              </a:solidFill>
            </a:endParaRPr>
          </a:p>
          <a:p>
            <a:pPr indent="-304800" lvl="1" marL="914400" rtl="0" algn="l">
              <a:lnSpc>
                <a:spcPct val="150000"/>
              </a:lnSpc>
              <a:spcBef>
                <a:spcPts val="0"/>
              </a:spcBef>
              <a:spcAft>
                <a:spcPts val="0"/>
              </a:spcAft>
              <a:buClr>
                <a:schemeClr val="dk1"/>
              </a:buClr>
              <a:buSzPts val="1200"/>
              <a:buFont typeface="Arial"/>
              <a:buChar char="○"/>
            </a:pPr>
            <a:r>
              <a:rPr lang="en" sz="1200">
                <a:solidFill>
                  <a:schemeClr val="dk1"/>
                </a:solidFill>
              </a:rPr>
              <a:t>The trend lines of Population ages 15-64 VS Unemployment(male)with a low p-value show that </a:t>
            </a:r>
            <a:r>
              <a:rPr b="1" lang="en" sz="1200">
                <a:solidFill>
                  <a:schemeClr val="dk1"/>
                </a:solidFill>
              </a:rPr>
              <a:t>Population ages 15-64 has significantly positive impact on Unemployment(male) in Africa, Europe and South America.</a:t>
            </a:r>
            <a:endParaRPr b="1" sz="1200" u="sng">
              <a:solidFill>
                <a:schemeClr val="dk1"/>
              </a:solidFill>
            </a:endParaRPr>
          </a:p>
          <a:p>
            <a:pPr indent="0" lvl="0" marL="0" rtl="0" algn="l">
              <a:lnSpc>
                <a:spcPct val="150000"/>
              </a:lnSpc>
              <a:spcBef>
                <a:spcPts val="1600"/>
              </a:spcBef>
              <a:spcAft>
                <a:spcPts val="0"/>
              </a:spcAft>
              <a:buSzPts val="1400"/>
              <a:buNone/>
            </a:pPr>
            <a:r>
              <a:t/>
            </a:r>
            <a:endParaRPr b="1" u="sng">
              <a:solidFill>
                <a:schemeClr val="dk1"/>
              </a:solidFill>
            </a:endParaRPr>
          </a:p>
        </p:txBody>
      </p:sp>
      <p:sp>
        <p:nvSpPr>
          <p:cNvPr id="3604" name="Google Shape;3604;p118"/>
          <p:cNvSpPr txBox="1"/>
          <p:nvPr>
            <p:ph type="ctrTitle"/>
          </p:nvPr>
        </p:nvSpPr>
        <p:spPr>
          <a:xfrm>
            <a:off x="735750" y="250200"/>
            <a:ext cx="8004000" cy="718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b="1" lang="en" sz="1300">
                <a:latin typeface="Open Sans"/>
                <a:ea typeface="Open Sans"/>
                <a:cs typeface="Open Sans"/>
                <a:sym typeface="Open Sans"/>
              </a:rPr>
              <a:t>RESULTS    H10a: </a:t>
            </a:r>
            <a:r>
              <a:rPr i="1" lang="en" sz="1300">
                <a:solidFill>
                  <a:srgbClr val="0E2A47"/>
                </a:solidFill>
                <a:latin typeface="Open Sans"/>
                <a:ea typeface="Open Sans"/>
                <a:cs typeface="Open Sans"/>
                <a:sym typeface="Open Sans"/>
              </a:rPr>
              <a:t> </a:t>
            </a:r>
            <a:r>
              <a:rPr b="1" lang="en" sz="1300">
                <a:solidFill>
                  <a:srgbClr val="0E2A47"/>
                </a:solidFill>
                <a:latin typeface="Open Sans"/>
                <a:ea typeface="Open Sans"/>
                <a:cs typeface="Open Sans"/>
                <a:sym typeface="Open Sans"/>
              </a:rPr>
              <a:t> </a:t>
            </a:r>
            <a:r>
              <a:rPr i="1" lang="en" sz="1300">
                <a:solidFill>
                  <a:srgbClr val="0E2A47"/>
                </a:solidFill>
                <a:latin typeface="Open Sans"/>
                <a:ea typeface="Open Sans"/>
                <a:cs typeface="Open Sans"/>
                <a:sym typeface="Open Sans"/>
              </a:rPr>
              <a:t>Inflation, consumer prices </a:t>
            </a:r>
            <a:r>
              <a:rPr lang="en" sz="1300">
                <a:solidFill>
                  <a:srgbClr val="0E2A47"/>
                </a:solidFill>
                <a:latin typeface="Open Sans"/>
                <a:ea typeface="Open Sans"/>
                <a:cs typeface="Open Sans"/>
                <a:sym typeface="Open Sans"/>
              </a:rPr>
              <a:t>(annual %) is </a:t>
            </a:r>
            <a:r>
              <a:rPr b="1" lang="en" sz="1300">
                <a:solidFill>
                  <a:srgbClr val="0E2A47"/>
                </a:solidFill>
                <a:latin typeface="Open Sans"/>
                <a:ea typeface="Open Sans"/>
                <a:cs typeface="Open Sans"/>
                <a:sym typeface="Open Sans"/>
              </a:rPr>
              <a:t>positively</a:t>
            </a:r>
            <a:r>
              <a:rPr lang="en" sz="1300">
                <a:solidFill>
                  <a:srgbClr val="0E2A47"/>
                </a:solidFill>
                <a:latin typeface="Open Sans"/>
                <a:ea typeface="Open Sans"/>
                <a:cs typeface="Open Sans"/>
                <a:sym typeface="Open Sans"/>
              </a:rPr>
              <a:t> correlated with </a:t>
            </a:r>
            <a:r>
              <a:rPr i="1" lang="en" sz="1300">
                <a:solidFill>
                  <a:srgbClr val="0E2A47"/>
                </a:solidFill>
                <a:latin typeface="Open Sans"/>
                <a:ea typeface="Open Sans"/>
                <a:cs typeface="Open Sans"/>
                <a:sym typeface="Open Sans"/>
              </a:rPr>
              <a:t>Unemployment, female</a:t>
            </a:r>
            <a:r>
              <a:rPr lang="en" sz="1300">
                <a:solidFill>
                  <a:srgbClr val="0E2A47"/>
                </a:solidFill>
                <a:latin typeface="Open Sans"/>
                <a:ea typeface="Open Sans"/>
                <a:cs typeface="Open Sans"/>
                <a:sym typeface="Open Sans"/>
              </a:rPr>
              <a:t> (% of female labor force) and </a:t>
            </a:r>
            <a:r>
              <a:rPr i="1" lang="en" sz="1300">
                <a:solidFill>
                  <a:srgbClr val="0E2A47"/>
                </a:solidFill>
                <a:latin typeface="Open Sans"/>
                <a:ea typeface="Open Sans"/>
                <a:cs typeface="Open Sans"/>
                <a:sym typeface="Open Sans"/>
              </a:rPr>
              <a:t>Unemployment, male </a:t>
            </a:r>
            <a:r>
              <a:rPr lang="en" sz="1300">
                <a:solidFill>
                  <a:srgbClr val="0E2A47"/>
                </a:solidFill>
                <a:latin typeface="Open Sans"/>
                <a:ea typeface="Open Sans"/>
                <a:cs typeface="Open Sans"/>
                <a:sym typeface="Open Sans"/>
              </a:rPr>
              <a:t>(% of male labor force).</a:t>
            </a:r>
            <a:endParaRPr sz="1300">
              <a:solidFill>
                <a:srgbClr val="0E2A47"/>
              </a:solidFill>
              <a:latin typeface="Open Sans"/>
              <a:ea typeface="Open Sans"/>
              <a:cs typeface="Open Sans"/>
              <a:sym typeface="Open Sans"/>
            </a:endParaRPr>
          </a:p>
          <a:p>
            <a:pPr indent="0" lvl="0" marL="0" rtl="0" algn="ctr">
              <a:lnSpc>
                <a:spcPct val="100000"/>
              </a:lnSpc>
              <a:spcBef>
                <a:spcPts val="0"/>
              </a:spcBef>
              <a:spcAft>
                <a:spcPts val="0"/>
              </a:spcAft>
              <a:buSzPts val="800"/>
              <a:buNone/>
            </a:pPr>
            <a:r>
              <a:rPr b="1" lang="en" sz="1300">
                <a:latin typeface="Open Sans"/>
                <a:ea typeface="Open Sans"/>
                <a:cs typeface="Open Sans"/>
                <a:sym typeface="Open Sans"/>
              </a:rPr>
              <a:t>             H10b: </a:t>
            </a:r>
            <a:r>
              <a:rPr i="1" lang="en" sz="1300">
                <a:solidFill>
                  <a:srgbClr val="0E2A47"/>
                </a:solidFill>
                <a:latin typeface="Open Sans"/>
                <a:ea typeface="Open Sans"/>
                <a:cs typeface="Open Sans"/>
                <a:sym typeface="Open Sans"/>
              </a:rPr>
              <a:t> </a:t>
            </a:r>
            <a:r>
              <a:rPr b="1" lang="en" sz="1300">
                <a:solidFill>
                  <a:srgbClr val="0E2A47"/>
                </a:solidFill>
                <a:latin typeface="Open Sans"/>
                <a:ea typeface="Open Sans"/>
                <a:cs typeface="Open Sans"/>
                <a:sym typeface="Open Sans"/>
              </a:rPr>
              <a:t> </a:t>
            </a:r>
            <a:r>
              <a:rPr i="1" lang="en" sz="1300">
                <a:solidFill>
                  <a:srgbClr val="0E2A47"/>
                </a:solidFill>
                <a:latin typeface="Open Sans"/>
                <a:ea typeface="Open Sans"/>
                <a:cs typeface="Open Sans"/>
                <a:sym typeface="Open Sans"/>
              </a:rPr>
              <a:t>Population ages 15-64 (% of total population)</a:t>
            </a:r>
            <a:r>
              <a:rPr lang="en" sz="1300">
                <a:solidFill>
                  <a:srgbClr val="0E2A47"/>
                </a:solidFill>
                <a:latin typeface="Open Sans"/>
                <a:ea typeface="Open Sans"/>
                <a:cs typeface="Open Sans"/>
                <a:sym typeface="Open Sans"/>
              </a:rPr>
              <a:t> is </a:t>
            </a:r>
            <a:r>
              <a:rPr b="1" lang="en" sz="1300">
                <a:solidFill>
                  <a:srgbClr val="0E2A47"/>
                </a:solidFill>
                <a:latin typeface="Open Sans"/>
                <a:ea typeface="Open Sans"/>
                <a:cs typeface="Open Sans"/>
                <a:sym typeface="Open Sans"/>
              </a:rPr>
              <a:t>positively</a:t>
            </a:r>
            <a:r>
              <a:rPr lang="en" sz="1300">
                <a:solidFill>
                  <a:srgbClr val="0E2A47"/>
                </a:solidFill>
                <a:latin typeface="Open Sans"/>
                <a:ea typeface="Open Sans"/>
                <a:cs typeface="Open Sans"/>
                <a:sym typeface="Open Sans"/>
              </a:rPr>
              <a:t> correlated with </a:t>
            </a:r>
            <a:r>
              <a:rPr i="1" lang="en" sz="1300">
                <a:solidFill>
                  <a:srgbClr val="0E2A47"/>
                </a:solidFill>
                <a:latin typeface="Open Sans"/>
                <a:ea typeface="Open Sans"/>
                <a:cs typeface="Open Sans"/>
                <a:sym typeface="Open Sans"/>
              </a:rPr>
              <a:t>Unemployment, female</a:t>
            </a:r>
            <a:r>
              <a:rPr lang="en" sz="1300">
                <a:solidFill>
                  <a:srgbClr val="0E2A47"/>
                </a:solidFill>
                <a:latin typeface="Open Sans"/>
                <a:ea typeface="Open Sans"/>
                <a:cs typeface="Open Sans"/>
                <a:sym typeface="Open Sans"/>
              </a:rPr>
              <a:t> (% of female labor force) and </a:t>
            </a:r>
            <a:r>
              <a:rPr i="1" lang="en" sz="1300">
                <a:solidFill>
                  <a:srgbClr val="0E2A47"/>
                </a:solidFill>
                <a:latin typeface="Open Sans"/>
                <a:ea typeface="Open Sans"/>
                <a:cs typeface="Open Sans"/>
                <a:sym typeface="Open Sans"/>
              </a:rPr>
              <a:t>Unemployment, male </a:t>
            </a:r>
            <a:r>
              <a:rPr lang="en" sz="1300">
                <a:solidFill>
                  <a:srgbClr val="0E2A47"/>
                </a:solidFill>
                <a:latin typeface="Open Sans"/>
                <a:ea typeface="Open Sans"/>
                <a:cs typeface="Open Sans"/>
                <a:sym typeface="Open Sans"/>
              </a:rPr>
              <a:t>(% of male labor force).</a:t>
            </a:r>
            <a:endParaRPr sz="1300">
              <a:solidFill>
                <a:srgbClr val="0E2A47"/>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8" name="Shape 3608"/>
        <p:cNvGrpSpPr/>
        <p:nvPr/>
      </p:nvGrpSpPr>
      <p:grpSpPr>
        <a:xfrm>
          <a:off x="0" y="0"/>
          <a:ext cx="0" cy="0"/>
          <a:chOff x="0" y="0"/>
          <a:chExt cx="0" cy="0"/>
        </a:xfrm>
      </p:grpSpPr>
      <p:sp>
        <p:nvSpPr>
          <p:cNvPr id="3609" name="Google Shape;3609;p119"/>
          <p:cNvSpPr txBox="1"/>
          <p:nvPr>
            <p:ph idx="1" type="body"/>
          </p:nvPr>
        </p:nvSpPr>
        <p:spPr>
          <a:xfrm>
            <a:off x="514450" y="1276575"/>
            <a:ext cx="8341200" cy="32967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lt2"/>
              </a:buClr>
              <a:buSzPts val="1600"/>
              <a:buFont typeface="Open Sans"/>
              <a:buChar char="●"/>
            </a:pPr>
            <a:r>
              <a:rPr b="1" lang="en" sz="1600" u="sng">
                <a:solidFill>
                  <a:schemeClr val="dk1"/>
                </a:solidFill>
              </a:rPr>
              <a:t>Conclusion:</a:t>
            </a:r>
            <a:endParaRPr b="1" sz="1600" u="sng">
              <a:solidFill>
                <a:schemeClr val="dk1"/>
              </a:solidFill>
            </a:endParaRPr>
          </a:p>
          <a:p>
            <a:pPr indent="-336550" lvl="0" marL="457200" rtl="0" algn="l">
              <a:lnSpc>
                <a:spcPct val="150000"/>
              </a:lnSpc>
              <a:spcBef>
                <a:spcPts val="0"/>
              </a:spcBef>
              <a:spcAft>
                <a:spcPts val="0"/>
              </a:spcAft>
              <a:buClr>
                <a:srgbClr val="0000FF"/>
              </a:buClr>
              <a:buSzPts val="1700"/>
              <a:buFont typeface="Open Sans"/>
              <a:buChar char="●"/>
            </a:pPr>
            <a:r>
              <a:rPr b="1" i="1" lang="en" sz="1600">
                <a:solidFill>
                  <a:srgbClr val="0000FF"/>
                </a:solidFill>
              </a:rPr>
              <a:t>There is no significant relationship between the Inflation(consumer prices) and Unemployment of (female&amp;male).</a:t>
            </a:r>
            <a:endParaRPr b="1" i="1" sz="1600">
              <a:solidFill>
                <a:srgbClr val="0000FF"/>
              </a:solidFill>
            </a:endParaRPr>
          </a:p>
          <a:p>
            <a:pPr indent="-330200" lvl="0" marL="457200" rtl="0" algn="l">
              <a:lnSpc>
                <a:spcPct val="150000"/>
              </a:lnSpc>
              <a:spcBef>
                <a:spcPts val="0"/>
              </a:spcBef>
              <a:spcAft>
                <a:spcPts val="0"/>
              </a:spcAft>
              <a:buClr>
                <a:srgbClr val="0000FF"/>
              </a:buClr>
              <a:buSzPts val="1600"/>
              <a:buFont typeface="Arial"/>
              <a:buChar char="●"/>
            </a:pPr>
            <a:r>
              <a:rPr b="1" i="1" lang="en" sz="1600">
                <a:solidFill>
                  <a:srgbClr val="0000FF"/>
                </a:solidFill>
              </a:rPr>
              <a:t>There is a significantly positive correlation between Population ages 15-64  and Unemployment of (female&amp;male). </a:t>
            </a:r>
            <a:endParaRPr b="1" i="1" sz="1600">
              <a:solidFill>
                <a:srgbClr val="0000FF"/>
              </a:solidFill>
            </a:endParaRPr>
          </a:p>
          <a:p>
            <a:pPr indent="0" lvl="0" marL="457200" rtl="0" algn="l">
              <a:lnSpc>
                <a:spcPct val="150000"/>
              </a:lnSpc>
              <a:spcBef>
                <a:spcPts val="0"/>
              </a:spcBef>
              <a:spcAft>
                <a:spcPts val="0"/>
              </a:spcAft>
              <a:buSzPts val="1400"/>
              <a:buNone/>
            </a:pPr>
            <a:r>
              <a:t/>
            </a:r>
            <a:endParaRPr b="1" i="1" u="sng">
              <a:solidFill>
                <a:schemeClr val="dk1"/>
              </a:solidFill>
            </a:endParaRPr>
          </a:p>
        </p:txBody>
      </p:sp>
      <p:sp>
        <p:nvSpPr>
          <p:cNvPr id="3610" name="Google Shape;3610;p119"/>
          <p:cNvSpPr txBox="1"/>
          <p:nvPr>
            <p:ph type="ctrTitle"/>
          </p:nvPr>
        </p:nvSpPr>
        <p:spPr>
          <a:xfrm>
            <a:off x="735750" y="61975"/>
            <a:ext cx="7672500" cy="95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
              <a:buNone/>
            </a:pPr>
            <a:r>
              <a:rPr b="1" lang="en" sz="1500">
                <a:latin typeface="Open Sans"/>
                <a:ea typeface="Open Sans"/>
                <a:cs typeface="Open Sans"/>
                <a:sym typeface="Open Sans"/>
              </a:rPr>
              <a:t>RESULTS </a:t>
            </a:r>
            <a:r>
              <a:rPr b="1" lang="en" sz="1400">
                <a:latin typeface="Open Sans"/>
                <a:ea typeface="Open Sans"/>
                <a:cs typeface="Open Sans"/>
                <a:sym typeface="Open Sans"/>
              </a:rPr>
              <a:t>   </a:t>
            </a:r>
            <a:r>
              <a:rPr b="1" lang="en" sz="1200">
                <a:latin typeface="Open Sans"/>
                <a:ea typeface="Open Sans"/>
                <a:cs typeface="Open Sans"/>
                <a:sym typeface="Open Sans"/>
              </a:rPr>
              <a:t>H10a: </a:t>
            </a:r>
            <a:r>
              <a:rPr i="1" lang="en" sz="1200">
                <a:solidFill>
                  <a:srgbClr val="0E2A47"/>
                </a:solidFill>
                <a:latin typeface="Open Sans"/>
                <a:ea typeface="Open Sans"/>
                <a:cs typeface="Open Sans"/>
                <a:sym typeface="Open Sans"/>
              </a:rPr>
              <a:t> </a:t>
            </a:r>
            <a:r>
              <a:rPr b="1" lang="en" sz="1200">
                <a:solidFill>
                  <a:srgbClr val="0E2A47"/>
                </a:solidFill>
                <a:latin typeface="Open Sans"/>
                <a:ea typeface="Open Sans"/>
                <a:cs typeface="Open Sans"/>
                <a:sym typeface="Open Sans"/>
              </a:rPr>
              <a:t> </a:t>
            </a:r>
            <a:r>
              <a:rPr i="1" lang="en" sz="1200">
                <a:solidFill>
                  <a:srgbClr val="0E2A47"/>
                </a:solidFill>
                <a:latin typeface="Open Sans"/>
                <a:ea typeface="Open Sans"/>
                <a:cs typeface="Open Sans"/>
                <a:sym typeface="Open Sans"/>
              </a:rPr>
              <a:t>Inflation, consumer prices </a:t>
            </a:r>
            <a:r>
              <a:rPr lang="en" sz="1200">
                <a:solidFill>
                  <a:srgbClr val="0E2A47"/>
                </a:solidFill>
                <a:latin typeface="Open Sans"/>
                <a:ea typeface="Open Sans"/>
                <a:cs typeface="Open Sans"/>
                <a:sym typeface="Open Sans"/>
              </a:rPr>
              <a:t>(annual %) is </a:t>
            </a:r>
            <a:r>
              <a:rPr b="1" lang="en" sz="1200">
                <a:solidFill>
                  <a:srgbClr val="0E2A47"/>
                </a:solidFill>
                <a:latin typeface="Open Sans"/>
                <a:ea typeface="Open Sans"/>
                <a:cs typeface="Open Sans"/>
                <a:sym typeface="Open Sans"/>
              </a:rPr>
              <a:t>positively</a:t>
            </a:r>
            <a:r>
              <a:rPr lang="en" sz="1200">
                <a:solidFill>
                  <a:srgbClr val="0E2A47"/>
                </a:solidFill>
                <a:latin typeface="Open Sans"/>
                <a:ea typeface="Open Sans"/>
                <a:cs typeface="Open Sans"/>
                <a:sym typeface="Open Sans"/>
              </a:rPr>
              <a:t> correlated with </a:t>
            </a:r>
            <a:r>
              <a:rPr i="1" lang="en" sz="1200">
                <a:solidFill>
                  <a:srgbClr val="0E2A47"/>
                </a:solidFill>
                <a:latin typeface="Open Sans"/>
                <a:ea typeface="Open Sans"/>
                <a:cs typeface="Open Sans"/>
                <a:sym typeface="Open Sans"/>
              </a:rPr>
              <a:t>Unemployment, female</a:t>
            </a:r>
            <a:r>
              <a:rPr lang="en" sz="1200">
                <a:solidFill>
                  <a:srgbClr val="0E2A47"/>
                </a:solidFill>
                <a:latin typeface="Open Sans"/>
                <a:ea typeface="Open Sans"/>
                <a:cs typeface="Open Sans"/>
                <a:sym typeface="Open Sans"/>
              </a:rPr>
              <a:t> (% of female labor force) and </a:t>
            </a:r>
            <a:r>
              <a:rPr i="1" lang="en" sz="1200">
                <a:solidFill>
                  <a:srgbClr val="0E2A47"/>
                </a:solidFill>
                <a:latin typeface="Open Sans"/>
                <a:ea typeface="Open Sans"/>
                <a:cs typeface="Open Sans"/>
                <a:sym typeface="Open Sans"/>
              </a:rPr>
              <a:t>Unemployment, male </a:t>
            </a:r>
            <a:r>
              <a:rPr lang="en" sz="1200">
                <a:solidFill>
                  <a:srgbClr val="0E2A47"/>
                </a:solidFill>
                <a:latin typeface="Open Sans"/>
                <a:ea typeface="Open Sans"/>
                <a:cs typeface="Open Sans"/>
                <a:sym typeface="Open Sans"/>
              </a:rPr>
              <a:t>(% of male labor force).</a:t>
            </a:r>
            <a:endParaRPr sz="1200">
              <a:solidFill>
                <a:srgbClr val="0E2A47"/>
              </a:solidFill>
              <a:latin typeface="Open Sans"/>
              <a:ea typeface="Open Sans"/>
              <a:cs typeface="Open Sans"/>
              <a:sym typeface="Open Sans"/>
            </a:endParaRPr>
          </a:p>
          <a:p>
            <a:pPr indent="0" lvl="0" marL="0" rtl="0" algn="l">
              <a:lnSpc>
                <a:spcPct val="100000"/>
              </a:lnSpc>
              <a:spcBef>
                <a:spcPts val="0"/>
              </a:spcBef>
              <a:spcAft>
                <a:spcPts val="0"/>
              </a:spcAft>
              <a:buSzPts val="800"/>
              <a:buNone/>
            </a:pPr>
            <a:r>
              <a:rPr b="1" lang="en" sz="1200">
                <a:latin typeface="Open Sans"/>
                <a:ea typeface="Open Sans"/>
                <a:cs typeface="Open Sans"/>
                <a:sym typeface="Open Sans"/>
              </a:rPr>
              <a:t>                             H10b: </a:t>
            </a:r>
            <a:r>
              <a:rPr i="1" lang="en" sz="1200">
                <a:solidFill>
                  <a:srgbClr val="0E2A47"/>
                </a:solidFill>
                <a:latin typeface="Open Sans"/>
                <a:ea typeface="Open Sans"/>
                <a:cs typeface="Open Sans"/>
                <a:sym typeface="Open Sans"/>
              </a:rPr>
              <a:t> </a:t>
            </a:r>
            <a:r>
              <a:rPr b="1" lang="en" sz="1200">
                <a:solidFill>
                  <a:srgbClr val="0E2A47"/>
                </a:solidFill>
                <a:latin typeface="Open Sans"/>
                <a:ea typeface="Open Sans"/>
                <a:cs typeface="Open Sans"/>
                <a:sym typeface="Open Sans"/>
              </a:rPr>
              <a:t> </a:t>
            </a:r>
            <a:r>
              <a:rPr i="1" lang="en" sz="1200">
                <a:solidFill>
                  <a:srgbClr val="0E2A47"/>
                </a:solidFill>
                <a:latin typeface="Open Sans"/>
                <a:ea typeface="Open Sans"/>
                <a:cs typeface="Open Sans"/>
                <a:sym typeface="Open Sans"/>
              </a:rPr>
              <a:t>Population ages 15-64 (% of total population)</a:t>
            </a:r>
            <a:r>
              <a:rPr lang="en" sz="1200">
                <a:solidFill>
                  <a:srgbClr val="0E2A47"/>
                </a:solidFill>
                <a:latin typeface="Open Sans"/>
                <a:ea typeface="Open Sans"/>
                <a:cs typeface="Open Sans"/>
                <a:sym typeface="Open Sans"/>
              </a:rPr>
              <a:t> is </a:t>
            </a:r>
            <a:r>
              <a:rPr b="1" lang="en" sz="1200">
                <a:solidFill>
                  <a:srgbClr val="0E2A47"/>
                </a:solidFill>
                <a:latin typeface="Open Sans"/>
                <a:ea typeface="Open Sans"/>
                <a:cs typeface="Open Sans"/>
                <a:sym typeface="Open Sans"/>
              </a:rPr>
              <a:t>positively</a:t>
            </a:r>
            <a:r>
              <a:rPr lang="en" sz="1200">
                <a:solidFill>
                  <a:srgbClr val="0E2A47"/>
                </a:solidFill>
                <a:latin typeface="Open Sans"/>
                <a:ea typeface="Open Sans"/>
                <a:cs typeface="Open Sans"/>
                <a:sym typeface="Open Sans"/>
              </a:rPr>
              <a:t> correlated with </a:t>
            </a:r>
            <a:r>
              <a:rPr i="1" lang="en" sz="1200">
                <a:solidFill>
                  <a:srgbClr val="0E2A47"/>
                </a:solidFill>
                <a:latin typeface="Open Sans"/>
                <a:ea typeface="Open Sans"/>
                <a:cs typeface="Open Sans"/>
                <a:sym typeface="Open Sans"/>
              </a:rPr>
              <a:t>Unemployment, female</a:t>
            </a:r>
            <a:r>
              <a:rPr lang="en" sz="1200">
                <a:solidFill>
                  <a:srgbClr val="0E2A47"/>
                </a:solidFill>
                <a:latin typeface="Open Sans"/>
                <a:ea typeface="Open Sans"/>
                <a:cs typeface="Open Sans"/>
                <a:sym typeface="Open Sans"/>
              </a:rPr>
              <a:t> (% of female labor force) and </a:t>
            </a:r>
            <a:r>
              <a:rPr i="1" lang="en" sz="1200">
                <a:solidFill>
                  <a:srgbClr val="0E2A47"/>
                </a:solidFill>
                <a:latin typeface="Open Sans"/>
                <a:ea typeface="Open Sans"/>
                <a:cs typeface="Open Sans"/>
                <a:sym typeface="Open Sans"/>
              </a:rPr>
              <a:t>Unemployment, male </a:t>
            </a:r>
            <a:r>
              <a:rPr lang="en" sz="1200">
                <a:solidFill>
                  <a:srgbClr val="0E2A47"/>
                </a:solidFill>
                <a:latin typeface="Open Sans"/>
                <a:ea typeface="Open Sans"/>
                <a:cs typeface="Open Sans"/>
                <a:sym typeface="Open Sans"/>
              </a:rPr>
              <a:t>(% of male labor force).</a:t>
            </a:r>
            <a:endParaRPr sz="1200">
              <a:solidFill>
                <a:srgbClr val="0E2A47"/>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4" name="Shape 3614"/>
        <p:cNvGrpSpPr/>
        <p:nvPr/>
      </p:nvGrpSpPr>
      <p:grpSpPr>
        <a:xfrm>
          <a:off x="0" y="0"/>
          <a:ext cx="0" cy="0"/>
          <a:chOff x="0" y="0"/>
          <a:chExt cx="0" cy="0"/>
        </a:xfrm>
      </p:grpSpPr>
      <p:sp>
        <p:nvSpPr>
          <p:cNvPr id="3615" name="Google Shape;3615;p120"/>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4000"/>
              <a:t> SUMMARIZED KEY RESULTS</a:t>
            </a:r>
            <a:endParaRPr sz="4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9" name="Shape 3619"/>
        <p:cNvGrpSpPr/>
        <p:nvPr/>
      </p:nvGrpSpPr>
      <p:grpSpPr>
        <a:xfrm>
          <a:off x="0" y="0"/>
          <a:ext cx="0" cy="0"/>
          <a:chOff x="0" y="0"/>
          <a:chExt cx="0" cy="0"/>
        </a:xfrm>
      </p:grpSpPr>
      <p:sp>
        <p:nvSpPr>
          <p:cNvPr id="3620" name="Google Shape;3620;p121"/>
          <p:cNvSpPr txBox="1"/>
          <p:nvPr>
            <p:ph idx="1" type="body"/>
          </p:nvPr>
        </p:nvSpPr>
        <p:spPr>
          <a:xfrm>
            <a:off x="630150" y="764925"/>
            <a:ext cx="8078100" cy="42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400"/>
              <a:buNone/>
            </a:pPr>
            <a:r>
              <a:rPr b="1" lang="en" u="sng">
                <a:solidFill>
                  <a:schemeClr val="dk1"/>
                </a:solidFill>
              </a:rPr>
              <a:t>Based on our data:</a:t>
            </a:r>
            <a:endParaRPr b="1" u="sng">
              <a:solidFill>
                <a:schemeClr val="dk1"/>
              </a:solidFill>
            </a:endParaRPr>
          </a:p>
          <a:p>
            <a:pPr indent="0" lvl="0" marL="0" rtl="0" algn="l">
              <a:lnSpc>
                <a:spcPct val="200000"/>
              </a:lnSpc>
              <a:spcBef>
                <a:spcPts val="0"/>
              </a:spcBef>
              <a:spcAft>
                <a:spcPts val="0"/>
              </a:spcAft>
              <a:buSzPts val="1400"/>
              <a:buNone/>
            </a:pPr>
            <a:r>
              <a:rPr b="1" lang="en">
                <a:solidFill>
                  <a:schemeClr val="dk1"/>
                </a:solidFill>
              </a:rPr>
              <a:t>➔ </a:t>
            </a:r>
            <a:r>
              <a:rPr lang="en">
                <a:solidFill>
                  <a:schemeClr val="dk1"/>
                </a:solidFill>
              </a:rPr>
              <a:t>Heavy investment into a country’s education sector does not guarantee less unemployment levels for its population.</a:t>
            </a:r>
            <a:endParaRPr>
              <a:solidFill>
                <a:schemeClr val="dk1"/>
              </a:solidFill>
            </a:endParaRPr>
          </a:p>
          <a:p>
            <a:pPr indent="0" lvl="0" marL="0" rtl="0" algn="l">
              <a:lnSpc>
                <a:spcPct val="200000"/>
              </a:lnSpc>
              <a:spcBef>
                <a:spcPts val="0"/>
              </a:spcBef>
              <a:spcAft>
                <a:spcPts val="0"/>
              </a:spcAft>
              <a:buSzPts val="1400"/>
              <a:buNone/>
            </a:pPr>
            <a:r>
              <a:rPr b="1" lang="en">
                <a:solidFill>
                  <a:schemeClr val="dk1"/>
                </a:solidFill>
              </a:rPr>
              <a:t>➔ </a:t>
            </a:r>
            <a:r>
              <a:rPr lang="en">
                <a:solidFill>
                  <a:schemeClr val="dk1"/>
                </a:solidFill>
              </a:rPr>
              <a:t>A country’s investment in education can contribute to its economic development. Thus, countries should increase investing in education as that has the potential of increasing their current account balance.</a:t>
            </a:r>
            <a:endParaRPr>
              <a:solidFill>
                <a:schemeClr val="dk1"/>
              </a:solidFill>
            </a:endParaRPr>
          </a:p>
          <a:p>
            <a:pPr indent="0" lvl="0" marL="0" rtl="0" algn="l">
              <a:lnSpc>
                <a:spcPct val="200000"/>
              </a:lnSpc>
              <a:spcBef>
                <a:spcPts val="0"/>
              </a:spcBef>
              <a:spcAft>
                <a:spcPts val="0"/>
              </a:spcAft>
              <a:buSzPts val="1400"/>
              <a:buNone/>
            </a:pPr>
            <a:r>
              <a:rPr b="1" lang="en">
                <a:solidFill>
                  <a:schemeClr val="dk1"/>
                </a:solidFill>
              </a:rPr>
              <a:t>➔ </a:t>
            </a:r>
            <a:r>
              <a:rPr lang="en">
                <a:solidFill>
                  <a:schemeClr val="dk1"/>
                </a:solidFill>
              </a:rPr>
              <a:t>Normal assumption is that a country with a longer compulsory education duration will  have a lower adolescent fertility rate, however this is false as the relationship between these 2 variables is insignificant.</a:t>
            </a:r>
            <a:endParaRPr>
              <a:solidFill>
                <a:schemeClr val="dk1"/>
              </a:solidFill>
            </a:endParaRPr>
          </a:p>
          <a:p>
            <a:pPr indent="0" lvl="0" marL="0" rtl="0" algn="l">
              <a:lnSpc>
                <a:spcPct val="200000"/>
              </a:lnSpc>
              <a:spcBef>
                <a:spcPts val="0"/>
              </a:spcBef>
              <a:spcAft>
                <a:spcPts val="0"/>
              </a:spcAft>
              <a:buSzPts val="1400"/>
              <a:buNone/>
            </a:pPr>
            <a:r>
              <a:rPr b="1" lang="en">
                <a:solidFill>
                  <a:schemeClr val="dk1"/>
                </a:solidFill>
              </a:rPr>
              <a:t>➔ </a:t>
            </a:r>
            <a:r>
              <a:rPr lang="en">
                <a:solidFill>
                  <a:schemeClr val="dk1"/>
                </a:solidFill>
              </a:rPr>
              <a:t>Primary school starting age has no major impact on a country’s Economy, Health sector, or its Social Development.</a:t>
            </a:r>
            <a:endParaRPr>
              <a:solidFill>
                <a:schemeClr val="dk1"/>
              </a:solidFill>
            </a:endParaRPr>
          </a:p>
          <a:p>
            <a:pPr indent="0" lvl="0" marL="0" rtl="0" algn="l">
              <a:lnSpc>
                <a:spcPct val="200000"/>
              </a:lnSpc>
              <a:spcBef>
                <a:spcPts val="0"/>
              </a:spcBef>
              <a:spcAft>
                <a:spcPts val="0"/>
              </a:spcAft>
              <a:buSzPts val="1400"/>
              <a:buNone/>
            </a:pPr>
            <a:r>
              <a:rPr b="1" lang="en">
                <a:solidFill>
                  <a:schemeClr val="dk1"/>
                </a:solidFill>
              </a:rPr>
              <a:t>➔ </a:t>
            </a:r>
            <a:r>
              <a:rPr lang="en">
                <a:solidFill>
                  <a:schemeClr val="dk1"/>
                </a:solidFill>
              </a:rPr>
              <a:t>Growing economies are associated with longer and healthier lives. The increase in gross savings of a country has shown to reduce the rates of undernourishment for countries in Africa. </a:t>
            </a:r>
            <a:endParaRPr>
              <a:solidFill>
                <a:schemeClr val="dk1"/>
              </a:solidFill>
            </a:endParaRPr>
          </a:p>
          <a:p>
            <a:pPr indent="0" lvl="0" marL="1371600" rtl="0" algn="l">
              <a:lnSpc>
                <a:spcPct val="200000"/>
              </a:lnSpc>
              <a:spcBef>
                <a:spcPts val="0"/>
              </a:spcBef>
              <a:spcAft>
                <a:spcPts val="0"/>
              </a:spcAft>
              <a:buSzPts val="1400"/>
              <a:buNone/>
            </a:pPr>
            <a:r>
              <a:t/>
            </a:r>
            <a:endParaRPr b="1">
              <a:solidFill>
                <a:schemeClr val="dk1"/>
              </a:solidFill>
            </a:endParaRPr>
          </a:p>
        </p:txBody>
      </p:sp>
      <p:sp>
        <p:nvSpPr>
          <p:cNvPr id="3621" name="Google Shape;3621;p121"/>
          <p:cNvSpPr txBox="1"/>
          <p:nvPr>
            <p:ph type="ctrTitle"/>
          </p:nvPr>
        </p:nvSpPr>
        <p:spPr>
          <a:xfrm>
            <a:off x="735746" y="1871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SUMMARIZED KEY RESULTS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5" name="Shape 3625"/>
        <p:cNvGrpSpPr/>
        <p:nvPr/>
      </p:nvGrpSpPr>
      <p:grpSpPr>
        <a:xfrm>
          <a:off x="0" y="0"/>
          <a:ext cx="0" cy="0"/>
          <a:chOff x="0" y="0"/>
          <a:chExt cx="0" cy="0"/>
        </a:xfrm>
      </p:grpSpPr>
      <p:sp>
        <p:nvSpPr>
          <p:cNvPr id="3626" name="Google Shape;3626;p122"/>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04</a:t>
            </a:r>
            <a:endParaRPr/>
          </a:p>
        </p:txBody>
      </p:sp>
      <p:sp>
        <p:nvSpPr>
          <p:cNvPr id="3627" name="Google Shape;3627;p122"/>
          <p:cNvSpPr txBox="1"/>
          <p:nvPr>
            <p:ph type="ctrTitle"/>
          </p:nvPr>
        </p:nvSpPr>
        <p:spPr>
          <a:xfrm>
            <a:off x="2247675" y="2808200"/>
            <a:ext cx="4820700" cy="87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SCOPE &amp; LIMITATIONS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1" name="Shape 3631"/>
        <p:cNvGrpSpPr/>
        <p:nvPr/>
      </p:nvGrpSpPr>
      <p:grpSpPr>
        <a:xfrm>
          <a:off x="0" y="0"/>
          <a:ext cx="0" cy="0"/>
          <a:chOff x="0" y="0"/>
          <a:chExt cx="0" cy="0"/>
        </a:xfrm>
      </p:grpSpPr>
      <p:sp>
        <p:nvSpPr>
          <p:cNvPr id="3632" name="Google Shape;3632;p123"/>
          <p:cNvSpPr txBox="1"/>
          <p:nvPr>
            <p:ph idx="1" type="body"/>
          </p:nvPr>
        </p:nvSpPr>
        <p:spPr>
          <a:xfrm>
            <a:off x="720000" y="905825"/>
            <a:ext cx="7672500" cy="3680400"/>
          </a:xfrm>
          <a:prstGeom prst="rect">
            <a:avLst/>
          </a:prstGeom>
          <a:noFill/>
          <a:ln>
            <a:noFill/>
          </a:ln>
        </p:spPr>
        <p:txBody>
          <a:bodyPr anchorCtr="0" anchor="t" bIns="91425" lIns="114300" spcFirstLastPara="1" rIns="91425" wrap="square" tIns="91425">
            <a:noAutofit/>
          </a:bodyPr>
          <a:lstStyle/>
          <a:p>
            <a:pPr indent="0" lvl="0" marL="57150" rtl="0" algn="l">
              <a:lnSpc>
                <a:spcPct val="115000"/>
              </a:lnSpc>
              <a:spcBef>
                <a:spcPts val="0"/>
              </a:spcBef>
              <a:spcAft>
                <a:spcPts val="0"/>
              </a:spcAft>
              <a:buSzPts val="1400"/>
              <a:buNone/>
            </a:pPr>
            <a:r>
              <a:rPr lang="en">
                <a:solidFill>
                  <a:srgbClr val="3D85C6"/>
                </a:solidFill>
              </a:rPr>
              <a:t>        </a:t>
            </a:r>
            <a:r>
              <a:rPr b="1" lang="en" sz="1300" u="sng">
                <a:solidFill>
                  <a:schemeClr val="dk1"/>
                </a:solidFill>
              </a:rPr>
              <a:t>Scope:</a:t>
            </a:r>
            <a:r>
              <a:rPr b="1" lang="en" sz="1100" u="sng">
                <a:solidFill>
                  <a:schemeClr val="dk1"/>
                </a:solidFill>
              </a:rPr>
              <a:t> </a:t>
            </a:r>
            <a:endParaRPr b="1" sz="1100" u="sng">
              <a:solidFill>
                <a:schemeClr val="dk1"/>
              </a:solidFill>
            </a:endParaRPr>
          </a:p>
          <a:p>
            <a:pPr indent="-311150" lvl="0" marL="914400" rtl="0" algn="l">
              <a:lnSpc>
                <a:spcPct val="115000"/>
              </a:lnSpc>
              <a:spcBef>
                <a:spcPts val="0"/>
              </a:spcBef>
              <a:spcAft>
                <a:spcPts val="0"/>
              </a:spcAft>
              <a:buClr>
                <a:schemeClr val="dk1"/>
              </a:buClr>
              <a:buSzPts val="1300"/>
              <a:buChar char="➔"/>
            </a:pPr>
            <a:r>
              <a:rPr lang="en" sz="1300">
                <a:solidFill>
                  <a:schemeClr val="dk1"/>
                </a:solidFill>
              </a:rPr>
              <a:t>The purpose of this study was to analyze and compare how Education influences each of the following aspects</a:t>
            </a:r>
            <a:r>
              <a:rPr b="1" lang="en" sz="1300">
                <a:solidFill>
                  <a:schemeClr val="dk1"/>
                </a:solidFill>
              </a:rPr>
              <a:t>:</a:t>
            </a:r>
            <a:endParaRPr b="1" sz="1300">
              <a:solidFill>
                <a:schemeClr val="dk1"/>
              </a:solidFill>
            </a:endParaRPr>
          </a:p>
          <a:p>
            <a:pPr indent="-311150" lvl="1" marL="1828800" rtl="0" algn="l">
              <a:lnSpc>
                <a:spcPct val="115000"/>
              </a:lnSpc>
              <a:spcBef>
                <a:spcPts val="0"/>
              </a:spcBef>
              <a:spcAft>
                <a:spcPts val="0"/>
              </a:spcAft>
              <a:buClr>
                <a:schemeClr val="dk1"/>
              </a:buClr>
              <a:buSzPts val="1300"/>
              <a:buChar char="◆"/>
            </a:pPr>
            <a:r>
              <a:rPr lang="en" sz="1300">
                <a:solidFill>
                  <a:schemeClr val="dk1"/>
                </a:solidFill>
              </a:rPr>
              <a:t>Economy</a:t>
            </a:r>
            <a:endParaRPr sz="1300">
              <a:solidFill>
                <a:schemeClr val="dk1"/>
              </a:solidFill>
            </a:endParaRPr>
          </a:p>
          <a:p>
            <a:pPr indent="-311150" lvl="1" marL="1828800" rtl="0" algn="l">
              <a:lnSpc>
                <a:spcPct val="115000"/>
              </a:lnSpc>
              <a:spcBef>
                <a:spcPts val="0"/>
              </a:spcBef>
              <a:spcAft>
                <a:spcPts val="0"/>
              </a:spcAft>
              <a:buClr>
                <a:schemeClr val="dk1"/>
              </a:buClr>
              <a:buSzPts val="1300"/>
              <a:buChar char="◆"/>
            </a:pPr>
            <a:r>
              <a:rPr lang="en" sz="1300">
                <a:solidFill>
                  <a:schemeClr val="dk1"/>
                </a:solidFill>
              </a:rPr>
              <a:t>Social Development</a:t>
            </a:r>
            <a:endParaRPr sz="1300">
              <a:solidFill>
                <a:schemeClr val="dk1"/>
              </a:solidFill>
            </a:endParaRPr>
          </a:p>
          <a:p>
            <a:pPr indent="-311150" lvl="1" marL="1828800" rtl="0" algn="l">
              <a:lnSpc>
                <a:spcPct val="115000"/>
              </a:lnSpc>
              <a:spcBef>
                <a:spcPts val="0"/>
              </a:spcBef>
              <a:spcAft>
                <a:spcPts val="0"/>
              </a:spcAft>
              <a:buClr>
                <a:schemeClr val="dk1"/>
              </a:buClr>
              <a:buSzPts val="1300"/>
              <a:buChar char="◆"/>
            </a:pPr>
            <a:r>
              <a:rPr lang="en" sz="1300">
                <a:solidFill>
                  <a:schemeClr val="dk1"/>
                </a:solidFill>
              </a:rPr>
              <a:t>Health  </a:t>
            </a:r>
            <a:endParaRPr sz="1300">
              <a:solidFill>
                <a:schemeClr val="dk1"/>
              </a:solidFill>
            </a:endParaRPr>
          </a:p>
          <a:p>
            <a:pPr indent="-311150" lvl="0" marL="914400" rtl="0" algn="l">
              <a:lnSpc>
                <a:spcPct val="115000"/>
              </a:lnSpc>
              <a:spcBef>
                <a:spcPts val="0"/>
              </a:spcBef>
              <a:spcAft>
                <a:spcPts val="0"/>
              </a:spcAft>
              <a:buClr>
                <a:schemeClr val="dk1"/>
              </a:buClr>
              <a:buSzPts val="1300"/>
              <a:buChar char="➔"/>
            </a:pPr>
            <a:r>
              <a:rPr lang="en" sz="1300">
                <a:solidFill>
                  <a:schemeClr val="dk1"/>
                </a:solidFill>
              </a:rPr>
              <a:t>The time period of this study was from the years 2002 through 2015.</a:t>
            </a:r>
            <a:endParaRPr sz="1300">
              <a:solidFill>
                <a:schemeClr val="dk1"/>
              </a:solidFill>
            </a:endParaRPr>
          </a:p>
          <a:p>
            <a:pPr indent="-311150" lvl="0" marL="914400" rtl="0" algn="l">
              <a:lnSpc>
                <a:spcPct val="115000"/>
              </a:lnSpc>
              <a:spcBef>
                <a:spcPts val="0"/>
              </a:spcBef>
              <a:spcAft>
                <a:spcPts val="0"/>
              </a:spcAft>
              <a:buClr>
                <a:schemeClr val="dk1"/>
              </a:buClr>
              <a:buSzPts val="1300"/>
              <a:buChar char="➔"/>
            </a:pPr>
            <a:r>
              <a:rPr lang="en" sz="1300">
                <a:solidFill>
                  <a:schemeClr val="dk1"/>
                </a:solidFill>
              </a:rPr>
              <a:t>The topics covered in this study was whether Education had a significant relationship between the various variables, Economy, Social Development and Health.</a:t>
            </a:r>
            <a:endParaRPr sz="1300">
              <a:solidFill>
                <a:schemeClr val="dk1"/>
              </a:solidFill>
            </a:endParaRPr>
          </a:p>
          <a:p>
            <a:pPr indent="-304800" lvl="0" marL="1371600" rtl="0" algn="l">
              <a:lnSpc>
                <a:spcPct val="115000"/>
              </a:lnSpc>
              <a:spcBef>
                <a:spcPts val="0"/>
              </a:spcBef>
              <a:spcAft>
                <a:spcPts val="0"/>
              </a:spcAft>
              <a:buClr>
                <a:schemeClr val="dk1"/>
              </a:buClr>
              <a:buSzPts val="1200"/>
              <a:buChar char="➔"/>
            </a:pPr>
            <a:r>
              <a:rPr lang="en">
                <a:solidFill>
                  <a:schemeClr val="dk1"/>
                </a:solidFill>
              </a:rPr>
              <a:t>The geographical location covered in this study were as follows:</a:t>
            </a:r>
            <a:endParaRPr>
              <a:solidFill>
                <a:schemeClr val="dk1"/>
              </a:solidFill>
            </a:endParaRPr>
          </a:p>
          <a:p>
            <a:pPr indent="-304800" lvl="1" marL="1828800" rtl="0" algn="l">
              <a:lnSpc>
                <a:spcPct val="115000"/>
              </a:lnSpc>
              <a:spcBef>
                <a:spcPts val="0"/>
              </a:spcBef>
              <a:spcAft>
                <a:spcPts val="0"/>
              </a:spcAft>
              <a:buClr>
                <a:schemeClr val="dk1"/>
              </a:buClr>
              <a:buSzPts val="1200"/>
              <a:buChar char="◆"/>
            </a:pPr>
            <a:r>
              <a:rPr lang="en" sz="1200">
                <a:solidFill>
                  <a:schemeClr val="dk1"/>
                </a:solidFill>
              </a:rPr>
              <a:t>5 countries in Asia (Japan, Thailand, Vietnam, Indonesia, and Malaysia)</a:t>
            </a:r>
            <a:endParaRPr sz="1200">
              <a:solidFill>
                <a:schemeClr val="dk1"/>
              </a:solidFill>
            </a:endParaRPr>
          </a:p>
          <a:p>
            <a:pPr indent="-304800" lvl="1" marL="1828800" rtl="0" algn="l">
              <a:lnSpc>
                <a:spcPct val="115000"/>
              </a:lnSpc>
              <a:spcBef>
                <a:spcPts val="0"/>
              </a:spcBef>
              <a:spcAft>
                <a:spcPts val="0"/>
              </a:spcAft>
              <a:buClr>
                <a:schemeClr val="dk1"/>
              </a:buClr>
              <a:buSzPts val="1200"/>
              <a:buChar char="◆"/>
            </a:pPr>
            <a:r>
              <a:rPr lang="en" sz="1200">
                <a:solidFill>
                  <a:schemeClr val="dk1"/>
                </a:solidFill>
              </a:rPr>
              <a:t>5 countries in Africa (South Africa, Egypt Arab Republic, Tunisia, Morocco, and Kenya)</a:t>
            </a:r>
            <a:endParaRPr sz="1200">
              <a:solidFill>
                <a:schemeClr val="dk1"/>
              </a:solidFill>
            </a:endParaRPr>
          </a:p>
          <a:p>
            <a:pPr indent="-304800" lvl="1" marL="1828800" rtl="0" algn="l">
              <a:lnSpc>
                <a:spcPct val="115000"/>
              </a:lnSpc>
              <a:spcBef>
                <a:spcPts val="0"/>
              </a:spcBef>
              <a:spcAft>
                <a:spcPts val="0"/>
              </a:spcAft>
              <a:buClr>
                <a:schemeClr val="dk1"/>
              </a:buClr>
              <a:buSzPts val="1200"/>
              <a:buChar char="◆"/>
            </a:pPr>
            <a:r>
              <a:rPr lang="en" sz="1200">
                <a:solidFill>
                  <a:schemeClr val="dk1"/>
                </a:solidFill>
              </a:rPr>
              <a:t>5 countries in Europe (Germany, Spain, Netherlands, United Kingdom, and Poland)</a:t>
            </a:r>
            <a:endParaRPr sz="1200">
              <a:solidFill>
                <a:schemeClr val="dk1"/>
              </a:solidFill>
            </a:endParaRPr>
          </a:p>
          <a:p>
            <a:pPr indent="-304800" lvl="1" marL="1828800" rtl="0" algn="l">
              <a:lnSpc>
                <a:spcPct val="115000"/>
              </a:lnSpc>
              <a:spcBef>
                <a:spcPts val="0"/>
              </a:spcBef>
              <a:spcAft>
                <a:spcPts val="0"/>
              </a:spcAft>
              <a:buClr>
                <a:schemeClr val="dk1"/>
              </a:buClr>
              <a:buSzPts val="1200"/>
              <a:buChar char="◆"/>
            </a:pPr>
            <a:r>
              <a:rPr lang="en" sz="1200">
                <a:solidFill>
                  <a:schemeClr val="dk1"/>
                </a:solidFill>
              </a:rPr>
              <a:t>5 countries in North America (Mexico, Panama, El Salvador, Costa Rica, and Honduras)</a:t>
            </a:r>
            <a:endParaRPr sz="1200">
              <a:solidFill>
                <a:schemeClr val="dk1"/>
              </a:solidFill>
            </a:endParaRPr>
          </a:p>
          <a:p>
            <a:pPr indent="-304800" lvl="1" marL="1828800" rtl="0" algn="l">
              <a:lnSpc>
                <a:spcPct val="115000"/>
              </a:lnSpc>
              <a:spcBef>
                <a:spcPts val="0"/>
              </a:spcBef>
              <a:spcAft>
                <a:spcPts val="0"/>
              </a:spcAft>
              <a:buClr>
                <a:schemeClr val="dk1"/>
              </a:buClr>
              <a:buSzPts val="1200"/>
              <a:buChar char="◆"/>
            </a:pPr>
            <a:r>
              <a:rPr lang="en" sz="1200">
                <a:solidFill>
                  <a:schemeClr val="dk1"/>
                </a:solidFill>
              </a:rPr>
              <a:t>5 countries in South America (Brazil, Peru, Colombia, Ecuador, and Chile)</a:t>
            </a:r>
            <a:endParaRPr sz="1300">
              <a:solidFill>
                <a:schemeClr val="dk1"/>
              </a:solidFill>
            </a:endParaRPr>
          </a:p>
          <a:p>
            <a:pPr indent="0" lvl="0" marL="0" rtl="0" algn="l">
              <a:lnSpc>
                <a:spcPct val="115000"/>
              </a:lnSpc>
              <a:spcBef>
                <a:spcPts val="0"/>
              </a:spcBef>
              <a:spcAft>
                <a:spcPts val="0"/>
              </a:spcAft>
              <a:buSzPts val="1400"/>
              <a:buNone/>
            </a:pPr>
            <a:r>
              <a:t/>
            </a:r>
            <a:endParaRPr sz="1300">
              <a:solidFill>
                <a:schemeClr val="dk1"/>
              </a:solidFill>
            </a:endParaRPr>
          </a:p>
          <a:p>
            <a:pPr indent="0" lvl="0" marL="457200" rtl="0" algn="l">
              <a:lnSpc>
                <a:spcPct val="115000"/>
              </a:lnSpc>
              <a:spcBef>
                <a:spcPts val="0"/>
              </a:spcBef>
              <a:spcAft>
                <a:spcPts val="0"/>
              </a:spcAft>
              <a:buSzPts val="1400"/>
              <a:buNone/>
            </a:pPr>
            <a:r>
              <a:t/>
            </a:r>
            <a:endParaRPr sz="1100">
              <a:solidFill>
                <a:schemeClr val="dk1"/>
              </a:solidFill>
            </a:endParaRPr>
          </a:p>
        </p:txBody>
      </p:sp>
      <p:sp>
        <p:nvSpPr>
          <p:cNvPr id="3633" name="Google Shape;3633;p123"/>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SCOPE AND LIMITATIONS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7" name="Shape 3637"/>
        <p:cNvGrpSpPr/>
        <p:nvPr/>
      </p:nvGrpSpPr>
      <p:grpSpPr>
        <a:xfrm>
          <a:off x="0" y="0"/>
          <a:ext cx="0" cy="0"/>
          <a:chOff x="0" y="0"/>
          <a:chExt cx="0" cy="0"/>
        </a:xfrm>
      </p:grpSpPr>
      <p:sp>
        <p:nvSpPr>
          <p:cNvPr id="3638" name="Google Shape;3638;p124"/>
          <p:cNvSpPr txBox="1"/>
          <p:nvPr>
            <p:ph idx="1" type="body"/>
          </p:nvPr>
        </p:nvSpPr>
        <p:spPr>
          <a:xfrm>
            <a:off x="720000" y="1087750"/>
            <a:ext cx="7704000" cy="3649800"/>
          </a:xfrm>
          <a:prstGeom prst="rect">
            <a:avLst/>
          </a:prstGeom>
          <a:noFill/>
          <a:ln>
            <a:noFill/>
          </a:ln>
        </p:spPr>
        <p:txBody>
          <a:bodyPr anchorCtr="0" anchor="t" bIns="91425" lIns="91425" spcFirstLastPara="1" rIns="91425" wrap="square" tIns="91425">
            <a:noAutofit/>
          </a:bodyPr>
          <a:lstStyle/>
          <a:p>
            <a:pPr indent="0" lvl="0" marL="57150" rtl="0" algn="l">
              <a:lnSpc>
                <a:spcPct val="115000"/>
              </a:lnSpc>
              <a:spcBef>
                <a:spcPts val="0"/>
              </a:spcBef>
              <a:spcAft>
                <a:spcPts val="0"/>
              </a:spcAft>
              <a:buSzPts val="1400"/>
              <a:buNone/>
            </a:pPr>
            <a:r>
              <a:rPr lang="en">
                <a:solidFill>
                  <a:srgbClr val="3D85C6"/>
                </a:solidFill>
              </a:rPr>
              <a:t>·        </a:t>
            </a:r>
            <a:r>
              <a:rPr b="1" lang="en" sz="1400" u="sng">
                <a:solidFill>
                  <a:schemeClr val="dk1"/>
                </a:solidFill>
              </a:rPr>
              <a:t>Limitations: </a:t>
            </a:r>
            <a:endParaRPr b="1" sz="1400" u="sng">
              <a:solidFill>
                <a:schemeClr val="dk1"/>
              </a:solidFill>
            </a:endParaRPr>
          </a:p>
          <a:p>
            <a:pPr indent="-311150" lvl="0" marL="914400" rtl="0" algn="l">
              <a:lnSpc>
                <a:spcPct val="150000"/>
              </a:lnSpc>
              <a:spcBef>
                <a:spcPts val="0"/>
              </a:spcBef>
              <a:spcAft>
                <a:spcPts val="0"/>
              </a:spcAft>
              <a:buClr>
                <a:schemeClr val="dk1"/>
              </a:buClr>
              <a:buSzPts val="1300"/>
              <a:buChar char="➔"/>
            </a:pPr>
            <a:r>
              <a:rPr lang="en" sz="1300">
                <a:solidFill>
                  <a:schemeClr val="dk1"/>
                </a:solidFill>
              </a:rPr>
              <a:t>Only 5 countries per continent were analyzed so, conclusions drawn may not represent the other countries that were not analyzed.</a:t>
            </a:r>
            <a:endParaRPr sz="1300">
              <a:solidFill>
                <a:schemeClr val="dk1"/>
              </a:solidFill>
            </a:endParaRPr>
          </a:p>
          <a:p>
            <a:pPr indent="-311150" lvl="0" marL="914400" rtl="0" algn="l">
              <a:lnSpc>
                <a:spcPct val="150000"/>
              </a:lnSpc>
              <a:spcBef>
                <a:spcPts val="0"/>
              </a:spcBef>
              <a:spcAft>
                <a:spcPts val="0"/>
              </a:spcAft>
              <a:buClr>
                <a:schemeClr val="dk1"/>
              </a:buClr>
              <a:buSzPts val="1300"/>
              <a:buChar char="➔"/>
            </a:pPr>
            <a:r>
              <a:rPr lang="en" sz="1300">
                <a:solidFill>
                  <a:schemeClr val="dk1"/>
                </a:solidFill>
              </a:rPr>
              <a:t>Data only represents 14 years of data from 2002 to 2015. As such, the relationships  and trends presented could be different for years prior to 2002 and years after 2015.</a:t>
            </a:r>
            <a:endParaRPr b="1" sz="1400" u="sng">
              <a:solidFill>
                <a:schemeClr val="dk1"/>
              </a:solidFill>
            </a:endParaRPr>
          </a:p>
          <a:p>
            <a:pPr indent="-139700" lvl="0" marL="596900" rtl="0" algn="l">
              <a:lnSpc>
                <a:spcPct val="150000"/>
              </a:lnSpc>
              <a:spcBef>
                <a:spcPts val="0"/>
              </a:spcBef>
              <a:spcAft>
                <a:spcPts val="0"/>
              </a:spcAft>
              <a:buClr>
                <a:schemeClr val="dk1"/>
              </a:buClr>
              <a:buSzPts val="1400"/>
              <a:buChar char="➔"/>
            </a:pPr>
            <a:r>
              <a:rPr lang="en" sz="1400">
                <a:solidFill>
                  <a:schemeClr val="dk1"/>
                </a:solidFill>
              </a:rPr>
              <a:t>Missing data for Compulsory education for the following countries and years:</a:t>
            </a:r>
            <a:endParaRPr sz="1400">
              <a:solidFill>
                <a:schemeClr val="dk1"/>
              </a:solidFill>
            </a:endParaRPr>
          </a:p>
          <a:p>
            <a:pPr indent="-317500" lvl="1" marL="1828800" rtl="0" algn="l">
              <a:lnSpc>
                <a:spcPct val="150000"/>
              </a:lnSpc>
              <a:spcBef>
                <a:spcPts val="0"/>
              </a:spcBef>
              <a:spcAft>
                <a:spcPts val="0"/>
              </a:spcAft>
              <a:buClr>
                <a:schemeClr val="dk1"/>
              </a:buClr>
              <a:buSzPts val="1400"/>
              <a:buChar char="◆"/>
            </a:pPr>
            <a:r>
              <a:rPr lang="en">
                <a:solidFill>
                  <a:schemeClr val="dk1"/>
                </a:solidFill>
              </a:rPr>
              <a:t>Malaysia for 2002</a:t>
            </a:r>
            <a:endParaRPr>
              <a:solidFill>
                <a:schemeClr val="dk1"/>
              </a:solidFill>
            </a:endParaRPr>
          </a:p>
          <a:p>
            <a:pPr indent="-139700" lvl="0" marL="596900" rtl="0" algn="l">
              <a:lnSpc>
                <a:spcPct val="150000"/>
              </a:lnSpc>
              <a:spcBef>
                <a:spcPts val="0"/>
              </a:spcBef>
              <a:spcAft>
                <a:spcPts val="0"/>
              </a:spcAft>
              <a:buClr>
                <a:schemeClr val="dk1"/>
              </a:buClr>
              <a:buSzPts val="1400"/>
              <a:buChar char="➔"/>
            </a:pPr>
            <a:r>
              <a:rPr lang="en" sz="1400">
                <a:solidFill>
                  <a:schemeClr val="dk1"/>
                </a:solidFill>
              </a:rPr>
              <a:t>Missing data for Primary education for the following countries and years:</a:t>
            </a:r>
            <a:endParaRPr sz="1400">
              <a:solidFill>
                <a:schemeClr val="dk1"/>
              </a:solidFill>
            </a:endParaRPr>
          </a:p>
          <a:p>
            <a:pPr indent="-317500" lvl="1" marL="1828800" rtl="0" algn="l">
              <a:lnSpc>
                <a:spcPct val="150000"/>
              </a:lnSpc>
              <a:spcBef>
                <a:spcPts val="0"/>
              </a:spcBef>
              <a:spcAft>
                <a:spcPts val="0"/>
              </a:spcAft>
              <a:buClr>
                <a:schemeClr val="dk1"/>
              </a:buClr>
              <a:buSzPts val="1400"/>
              <a:buChar char="◆"/>
            </a:pPr>
            <a:r>
              <a:rPr lang="en">
                <a:solidFill>
                  <a:schemeClr val="dk1"/>
                </a:solidFill>
              </a:rPr>
              <a:t>Egypt for 2008 and 2015; Kenya for 2010 – 2013; Thailand for 2003; Netherlands for 2013 and 2014; Poland for 2015; Costa Rica for 2003; Honduras for 2002; Brazil for 2006; Columbia for 2003</a:t>
            </a:r>
            <a:endParaRPr>
              <a:solidFill>
                <a:schemeClr val="dk1"/>
              </a:solidFill>
            </a:endParaRPr>
          </a:p>
          <a:p>
            <a:pPr indent="0" lvl="0" marL="0" rtl="0" algn="l">
              <a:lnSpc>
                <a:spcPct val="150000"/>
              </a:lnSpc>
              <a:spcBef>
                <a:spcPts val="1200"/>
              </a:spcBef>
              <a:spcAft>
                <a:spcPts val="0"/>
              </a:spcAft>
              <a:buSzPts val="1400"/>
              <a:buNone/>
            </a:pPr>
            <a:r>
              <a:t/>
            </a:r>
            <a:endParaRPr b="1" sz="1400">
              <a:solidFill>
                <a:schemeClr val="dk1"/>
              </a:solidFill>
            </a:endParaRPr>
          </a:p>
          <a:p>
            <a:pPr indent="0" lvl="0" marL="0" rtl="0" algn="l">
              <a:lnSpc>
                <a:spcPct val="115000"/>
              </a:lnSpc>
              <a:spcBef>
                <a:spcPts val="1200"/>
              </a:spcBef>
              <a:spcAft>
                <a:spcPts val="0"/>
              </a:spcAft>
              <a:buSzPts val="1400"/>
              <a:buNone/>
            </a:pPr>
            <a:r>
              <a:rPr lang="en">
                <a:solidFill>
                  <a:srgbClr val="000000"/>
                </a:solidFill>
              </a:rPr>
              <a:t> </a:t>
            </a:r>
            <a:endParaRPr>
              <a:solidFill>
                <a:srgbClr val="000000"/>
              </a:solidFill>
            </a:endParaRPr>
          </a:p>
          <a:p>
            <a:pPr indent="0" lvl="0" marL="0" rtl="0" algn="l">
              <a:lnSpc>
                <a:spcPct val="100000"/>
              </a:lnSpc>
              <a:spcBef>
                <a:spcPts val="1200"/>
              </a:spcBef>
              <a:spcAft>
                <a:spcPts val="1600"/>
              </a:spcAft>
              <a:buSzPts val="1400"/>
              <a:buNone/>
            </a:pPr>
            <a:r>
              <a:t/>
            </a:r>
            <a:endParaRPr/>
          </a:p>
        </p:txBody>
      </p:sp>
      <p:sp>
        <p:nvSpPr>
          <p:cNvPr id="3639" name="Google Shape;3639;p124"/>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SCOPE AND LIMITATIONS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5" name="Shape 2985"/>
        <p:cNvGrpSpPr/>
        <p:nvPr/>
      </p:nvGrpSpPr>
      <p:grpSpPr>
        <a:xfrm>
          <a:off x="0" y="0"/>
          <a:ext cx="0" cy="0"/>
          <a:chOff x="0" y="0"/>
          <a:chExt cx="0" cy="0"/>
        </a:xfrm>
      </p:grpSpPr>
      <p:sp>
        <p:nvSpPr>
          <p:cNvPr id="2986" name="Google Shape;2986;p44"/>
          <p:cNvSpPr txBox="1"/>
          <p:nvPr>
            <p:ph type="title"/>
          </p:nvPr>
        </p:nvSpPr>
        <p:spPr>
          <a:xfrm>
            <a:off x="1284000" y="1558475"/>
            <a:ext cx="6576000" cy="151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600"/>
              <a:buNone/>
            </a:pPr>
            <a:r>
              <a:rPr lang="en" sz="4000"/>
              <a:t>CATEGORIES</a:t>
            </a:r>
            <a:endParaRPr sz="4000"/>
          </a:p>
        </p:txBody>
      </p:sp>
      <p:sp>
        <p:nvSpPr>
          <p:cNvPr id="2987" name="Google Shape;2987;p44"/>
          <p:cNvSpPr txBox="1"/>
          <p:nvPr>
            <p:ph idx="1" type="subTitle"/>
          </p:nvPr>
        </p:nvSpPr>
        <p:spPr>
          <a:xfrm>
            <a:off x="1284000" y="3069625"/>
            <a:ext cx="6576000" cy="71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Why are they important/ relevant?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3" name="Shape 3643"/>
        <p:cNvGrpSpPr/>
        <p:nvPr/>
      </p:nvGrpSpPr>
      <p:grpSpPr>
        <a:xfrm>
          <a:off x="0" y="0"/>
          <a:ext cx="0" cy="0"/>
          <a:chOff x="0" y="0"/>
          <a:chExt cx="0" cy="0"/>
        </a:xfrm>
      </p:grpSpPr>
      <p:sp>
        <p:nvSpPr>
          <p:cNvPr id="3644" name="Google Shape;3644;p125"/>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05</a:t>
            </a:r>
            <a:endParaRPr/>
          </a:p>
        </p:txBody>
      </p:sp>
      <p:sp>
        <p:nvSpPr>
          <p:cNvPr id="3645" name="Google Shape;3645;p125"/>
          <p:cNvSpPr txBox="1"/>
          <p:nvPr>
            <p:ph type="ctrTitle"/>
          </p:nvPr>
        </p:nvSpPr>
        <p:spPr>
          <a:xfrm>
            <a:off x="2247675" y="2808200"/>
            <a:ext cx="4820700" cy="87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CONCLUSIONS &amp; FUTURE RESEARCH</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9" name="Shape 3649"/>
        <p:cNvGrpSpPr/>
        <p:nvPr/>
      </p:nvGrpSpPr>
      <p:grpSpPr>
        <a:xfrm>
          <a:off x="0" y="0"/>
          <a:ext cx="0" cy="0"/>
          <a:chOff x="0" y="0"/>
          <a:chExt cx="0" cy="0"/>
        </a:xfrm>
      </p:grpSpPr>
      <p:sp>
        <p:nvSpPr>
          <p:cNvPr id="3650" name="Google Shape;3650;p126"/>
          <p:cNvSpPr txBox="1"/>
          <p:nvPr>
            <p:ph idx="1" type="body"/>
          </p:nvPr>
        </p:nvSpPr>
        <p:spPr>
          <a:xfrm>
            <a:off x="577550" y="871425"/>
            <a:ext cx="7815000" cy="4110900"/>
          </a:xfrm>
          <a:prstGeom prst="rect">
            <a:avLst/>
          </a:prstGeom>
          <a:noFill/>
          <a:ln>
            <a:noFill/>
          </a:ln>
        </p:spPr>
        <p:txBody>
          <a:bodyPr anchorCtr="0" anchor="t" bIns="91425" lIns="91425" spcFirstLastPara="1" rIns="91425" wrap="square" tIns="91425">
            <a:noAutofit/>
          </a:bodyPr>
          <a:lstStyle/>
          <a:p>
            <a:pPr indent="-307975" lvl="0" marL="457200" rtl="0" algn="l">
              <a:lnSpc>
                <a:spcPct val="150000"/>
              </a:lnSpc>
              <a:spcBef>
                <a:spcPts val="0"/>
              </a:spcBef>
              <a:spcAft>
                <a:spcPts val="0"/>
              </a:spcAft>
              <a:buSzPts val="1250"/>
              <a:buChar char="●"/>
            </a:pPr>
            <a:r>
              <a:rPr b="1" lang="en" sz="1250"/>
              <a:t>Build upon findings:</a:t>
            </a:r>
            <a:endParaRPr b="1" sz="1250"/>
          </a:p>
          <a:p>
            <a:pPr indent="-307975" lvl="1" marL="914400" rtl="0" algn="l">
              <a:lnSpc>
                <a:spcPct val="150000"/>
              </a:lnSpc>
              <a:spcBef>
                <a:spcPts val="0"/>
              </a:spcBef>
              <a:spcAft>
                <a:spcPts val="0"/>
              </a:spcAft>
              <a:buSzPts val="1250"/>
              <a:buChar char="○"/>
            </a:pPr>
            <a:r>
              <a:rPr lang="en" sz="1250"/>
              <a:t>Expand the number of countries studied per continent to 15 or more in order to have a more representative sample</a:t>
            </a:r>
            <a:endParaRPr sz="1250"/>
          </a:p>
          <a:p>
            <a:pPr indent="-307975" lvl="1" marL="914400" rtl="0" algn="l">
              <a:lnSpc>
                <a:spcPct val="150000"/>
              </a:lnSpc>
              <a:spcBef>
                <a:spcPts val="0"/>
              </a:spcBef>
              <a:spcAft>
                <a:spcPts val="0"/>
              </a:spcAft>
              <a:buSzPts val="1250"/>
              <a:buChar char="○"/>
            </a:pPr>
            <a:r>
              <a:rPr lang="en" sz="1250"/>
              <a:t>Expand the time period studied to 15-20+ years </a:t>
            </a:r>
            <a:endParaRPr sz="1250"/>
          </a:p>
          <a:p>
            <a:pPr indent="-307975" lvl="0" marL="457200" rtl="0" algn="l">
              <a:lnSpc>
                <a:spcPct val="150000"/>
              </a:lnSpc>
              <a:spcBef>
                <a:spcPts val="0"/>
              </a:spcBef>
              <a:spcAft>
                <a:spcPts val="0"/>
              </a:spcAft>
              <a:buSzPts val="1250"/>
              <a:buChar char="●"/>
            </a:pPr>
            <a:r>
              <a:rPr b="1" lang="en" sz="1250"/>
              <a:t>Explore more variables within each category:</a:t>
            </a:r>
            <a:endParaRPr b="1" sz="1250"/>
          </a:p>
          <a:p>
            <a:pPr indent="-307975" lvl="1" marL="914400" rtl="0" algn="l">
              <a:lnSpc>
                <a:spcPct val="150000"/>
              </a:lnSpc>
              <a:spcBef>
                <a:spcPts val="0"/>
              </a:spcBef>
              <a:spcAft>
                <a:spcPts val="0"/>
              </a:spcAft>
              <a:buSzPts val="1250"/>
              <a:buChar char="○"/>
            </a:pPr>
            <a:r>
              <a:rPr lang="en" sz="1250"/>
              <a:t>Some variables such as primary school  starting age as an example  are inconclusive; other causal factors/variables need to be included in the regression  in order to have a more complete conclusion of  the hypotheses.</a:t>
            </a:r>
            <a:endParaRPr sz="1250"/>
          </a:p>
          <a:p>
            <a:pPr indent="-307975" lvl="0" marL="457200" rtl="0" algn="l">
              <a:lnSpc>
                <a:spcPct val="150000"/>
              </a:lnSpc>
              <a:spcBef>
                <a:spcPts val="0"/>
              </a:spcBef>
              <a:spcAft>
                <a:spcPts val="0"/>
              </a:spcAft>
              <a:buSzPts val="1250"/>
              <a:buChar char="●"/>
            </a:pPr>
            <a:r>
              <a:rPr b="1" lang="en" sz="1250"/>
              <a:t>Explore new categories as Education may have a greater impact on them than those explored in this study: </a:t>
            </a:r>
            <a:endParaRPr b="1" sz="1250"/>
          </a:p>
          <a:p>
            <a:pPr indent="-307975" lvl="1" marL="914400" rtl="0" algn="l">
              <a:lnSpc>
                <a:spcPct val="150000"/>
              </a:lnSpc>
              <a:spcBef>
                <a:spcPts val="0"/>
              </a:spcBef>
              <a:spcAft>
                <a:spcPts val="0"/>
              </a:spcAft>
              <a:buSzPts val="1250"/>
              <a:buChar char="○"/>
            </a:pPr>
            <a:r>
              <a:rPr lang="en" sz="1250"/>
              <a:t>Examples of these categories can be </a:t>
            </a:r>
            <a:r>
              <a:rPr b="1" i="1" lang="en" sz="1250"/>
              <a:t>Technology and Innovation</a:t>
            </a:r>
            <a:r>
              <a:rPr i="1" lang="en" sz="1250"/>
              <a:t> </a:t>
            </a:r>
            <a:r>
              <a:rPr lang="en" sz="1250"/>
              <a:t>or the </a:t>
            </a:r>
            <a:r>
              <a:rPr b="1" i="1" lang="en" sz="1250"/>
              <a:t>Environment</a:t>
            </a:r>
            <a:r>
              <a:rPr lang="en" sz="1250"/>
              <a:t> as these both influence a country’s development to a great extent. Studying how access to or a lack of access to Education impacts such categories, can be of great insight to a country’s decision making process. </a:t>
            </a:r>
            <a:endParaRPr sz="1250"/>
          </a:p>
          <a:p>
            <a:pPr indent="0" lvl="0" marL="0" rtl="0" algn="l">
              <a:lnSpc>
                <a:spcPct val="150000"/>
              </a:lnSpc>
              <a:spcBef>
                <a:spcPts val="1600"/>
              </a:spcBef>
              <a:spcAft>
                <a:spcPts val="0"/>
              </a:spcAft>
              <a:buSzPts val="1400"/>
              <a:buNone/>
            </a:pPr>
            <a:r>
              <a:t/>
            </a:r>
            <a:endParaRPr sz="1300"/>
          </a:p>
          <a:p>
            <a:pPr indent="0" lvl="0" marL="457200" rtl="0" algn="l">
              <a:lnSpc>
                <a:spcPct val="150000"/>
              </a:lnSpc>
              <a:spcBef>
                <a:spcPts val="1600"/>
              </a:spcBef>
              <a:spcAft>
                <a:spcPts val="1600"/>
              </a:spcAft>
              <a:buSzPts val="1400"/>
              <a:buNone/>
            </a:pPr>
            <a:r>
              <a:t/>
            </a:r>
            <a:endParaRPr sz="1300"/>
          </a:p>
        </p:txBody>
      </p:sp>
      <p:sp>
        <p:nvSpPr>
          <p:cNvPr id="3651" name="Google Shape;3651;p126"/>
          <p:cNvSpPr txBox="1"/>
          <p:nvPr>
            <p:ph type="ctrTitle"/>
          </p:nvPr>
        </p:nvSpPr>
        <p:spPr>
          <a:xfrm>
            <a:off x="735746" y="320700"/>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CONCLUSIONS AND FUTURE RESEARCH</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5" name="Shape 3655"/>
        <p:cNvGrpSpPr/>
        <p:nvPr/>
      </p:nvGrpSpPr>
      <p:grpSpPr>
        <a:xfrm>
          <a:off x="0" y="0"/>
          <a:ext cx="0" cy="0"/>
          <a:chOff x="0" y="0"/>
          <a:chExt cx="0" cy="0"/>
        </a:xfrm>
      </p:grpSpPr>
      <p:sp>
        <p:nvSpPr>
          <p:cNvPr id="3656" name="Google Shape;3656;p127"/>
          <p:cNvSpPr txBox="1"/>
          <p:nvPr>
            <p:ph idx="1" type="body"/>
          </p:nvPr>
        </p:nvSpPr>
        <p:spPr>
          <a:xfrm>
            <a:off x="720000" y="1055850"/>
            <a:ext cx="7430700" cy="35130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300"/>
              <a:t>Analyze more recent data to understand how over time education requirements have evolved.  This in turn may provide more context of their impact on developmental factors such as those explored in this study.</a:t>
            </a:r>
            <a:endParaRPr sz="1300"/>
          </a:p>
          <a:p>
            <a:pPr indent="0" lvl="0" marL="457200" rtl="0" algn="l">
              <a:lnSpc>
                <a:spcPct val="150000"/>
              </a:lnSpc>
              <a:spcBef>
                <a:spcPts val="1600"/>
              </a:spcBef>
              <a:spcAft>
                <a:spcPts val="1600"/>
              </a:spcAft>
              <a:buSzPts val="1400"/>
              <a:buNone/>
            </a:pPr>
            <a:r>
              <a:t/>
            </a:r>
            <a:endParaRPr sz="1300"/>
          </a:p>
        </p:txBody>
      </p:sp>
      <p:sp>
        <p:nvSpPr>
          <p:cNvPr id="3657" name="Google Shape;3657;p127"/>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CONCLUSIONS AND FUTURE RESEARCH</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61" name="Shape 3661"/>
        <p:cNvGrpSpPr/>
        <p:nvPr/>
      </p:nvGrpSpPr>
      <p:grpSpPr>
        <a:xfrm>
          <a:off x="0" y="0"/>
          <a:ext cx="0" cy="0"/>
          <a:chOff x="0" y="0"/>
          <a:chExt cx="0" cy="0"/>
        </a:xfrm>
      </p:grpSpPr>
      <p:sp>
        <p:nvSpPr>
          <p:cNvPr id="3662" name="Google Shape;3662;p128"/>
          <p:cNvSpPr txBox="1"/>
          <p:nvPr>
            <p:ph idx="2" type="title"/>
          </p:nvPr>
        </p:nvSpPr>
        <p:spPr>
          <a:xfrm>
            <a:off x="2646000" y="1012100"/>
            <a:ext cx="3852000" cy="179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06</a:t>
            </a:r>
            <a:endParaRPr/>
          </a:p>
        </p:txBody>
      </p:sp>
      <p:sp>
        <p:nvSpPr>
          <p:cNvPr id="3663" name="Google Shape;3663;p128"/>
          <p:cNvSpPr txBox="1"/>
          <p:nvPr>
            <p:ph type="ctrTitle"/>
          </p:nvPr>
        </p:nvSpPr>
        <p:spPr>
          <a:xfrm>
            <a:off x="2646000" y="2745352"/>
            <a:ext cx="3852000" cy="64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REFERENCES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67" name="Shape 3667"/>
        <p:cNvGrpSpPr/>
        <p:nvPr/>
      </p:nvGrpSpPr>
      <p:grpSpPr>
        <a:xfrm>
          <a:off x="0" y="0"/>
          <a:ext cx="0" cy="0"/>
          <a:chOff x="0" y="0"/>
          <a:chExt cx="0" cy="0"/>
        </a:xfrm>
      </p:grpSpPr>
      <p:sp>
        <p:nvSpPr>
          <p:cNvPr id="3668" name="Google Shape;3668;p129"/>
          <p:cNvSpPr txBox="1"/>
          <p:nvPr>
            <p:ph idx="1" type="body"/>
          </p:nvPr>
        </p:nvSpPr>
        <p:spPr>
          <a:xfrm>
            <a:off x="720000" y="762750"/>
            <a:ext cx="7704000" cy="3618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3C78D8"/>
              </a:buClr>
              <a:buSzPts val="1200"/>
              <a:buChar char="●"/>
            </a:pPr>
            <a:r>
              <a:rPr lang="en">
                <a:solidFill>
                  <a:srgbClr val="000000"/>
                </a:solidFill>
              </a:rPr>
              <a:t>(n.d.). Retrieved from Collins: https://www.collinsdictionary.com/dictionary/english/economy</a:t>
            </a:r>
            <a:endParaRPr>
              <a:solidFill>
                <a:srgbClr val="000000"/>
              </a:solidFill>
            </a:endParaRPr>
          </a:p>
          <a:p>
            <a:pPr indent="-304800" lvl="0" marL="457200" rtl="0" algn="l">
              <a:lnSpc>
                <a:spcPct val="115000"/>
              </a:lnSpc>
              <a:spcBef>
                <a:spcPts val="1000"/>
              </a:spcBef>
              <a:spcAft>
                <a:spcPts val="0"/>
              </a:spcAft>
              <a:buClr>
                <a:srgbClr val="3C78D8"/>
              </a:buClr>
              <a:buSzPts val="1200"/>
              <a:buChar char="●"/>
            </a:pPr>
            <a:r>
              <a:rPr lang="en">
                <a:solidFill>
                  <a:srgbClr val="000000"/>
                </a:solidFill>
              </a:rPr>
              <a:t>(n.d.). Retrieved from Encylopedia.com: https://www.encyclopedia.com/science/encyclopedias-almanacs-transcripts-and-maps/healthcare-systems</a:t>
            </a:r>
            <a:endParaRPr>
              <a:solidFill>
                <a:srgbClr val="000000"/>
              </a:solidFill>
            </a:endParaRPr>
          </a:p>
          <a:p>
            <a:pPr indent="-304800" lvl="0" marL="457200" rtl="0" algn="l">
              <a:lnSpc>
                <a:spcPct val="115000"/>
              </a:lnSpc>
              <a:spcBef>
                <a:spcPts val="1000"/>
              </a:spcBef>
              <a:spcAft>
                <a:spcPts val="0"/>
              </a:spcAft>
              <a:buClr>
                <a:srgbClr val="3C78D8"/>
              </a:buClr>
              <a:buSzPts val="1200"/>
              <a:buChar char="●"/>
            </a:pPr>
            <a:r>
              <a:rPr lang="en">
                <a:solidFill>
                  <a:srgbClr val="000000"/>
                </a:solidFill>
              </a:rPr>
              <a:t>(2008 - 2009). Retrieved from New Brunswick Canada: </a:t>
            </a:r>
            <a:r>
              <a:rPr lang="en">
                <a:solidFill>
                  <a:schemeClr val="hlink"/>
                </a:solidFill>
                <a:uFill>
                  <a:noFill/>
                </a:uFill>
                <a:hlinkClick r:id="rId3"/>
              </a:rPr>
              <a:t>https://www2.gnb.ca/content/gnb/en/departments/esic/overview/content/what_is_social_development.html</a:t>
            </a:r>
            <a:endParaRPr>
              <a:solidFill>
                <a:srgbClr val="222222"/>
              </a:solidFill>
            </a:endParaRPr>
          </a:p>
          <a:p>
            <a:pPr indent="-304800" lvl="0" marL="457200" rtl="0" algn="l">
              <a:lnSpc>
                <a:spcPct val="115000"/>
              </a:lnSpc>
              <a:spcBef>
                <a:spcPts val="1000"/>
              </a:spcBef>
              <a:spcAft>
                <a:spcPts val="0"/>
              </a:spcAft>
              <a:buClr>
                <a:srgbClr val="3C78D8"/>
              </a:buClr>
              <a:buSzPts val="1200"/>
              <a:buChar char="●"/>
            </a:pPr>
            <a:r>
              <a:rPr lang="en">
                <a:solidFill>
                  <a:srgbClr val="000000"/>
                </a:solidFill>
              </a:rPr>
              <a:t>(2020, January 20). Retrieved from Habitat for Humanity of Broward: https://www.habitatbroward.org/benefits-of-education/#:~:text=It%20helps%20people%20become%20better,rights%2C%20laws%2C%20and%20regulations.</a:t>
            </a:r>
            <a:endParaRPr>
              <a:solidFill>
                <a:srgbClr val="000000"/>
              </a:solidFill>
            </a:endParaRPr>
          </a:p>
          <a:p>
            <a:pPr indent="-304800" lvl="0" marL="457200" rtl="0" algn="l">
              <a:lnSpc>
                <a:spcPct val="115000"/>
              </a:lnSpc>
              <a:spcBef>
                <a:spcPts val="1000"/>
              </a:spcBef>
              <a:spcAft>
                <a:spcPts val="0"/>
              </a:spcAft>
              <a:buClr>
                <a:srgbClr val="3C78D8"/>
              </a:buClr>
              <a:buSzPts val="1200"/>
              <a:buChar char="●"/>
            </a:pPr>
            <a:r>
              <a:rPr lang="en">
                <a:solidFill>
                  <a:srgbClr val="000000"/>
                </a:solidFill>
              </a:rPr>
              <a:t>(2021, March 19). Retrieved from The World Bank: https://www.worldbank.org/en/topic/socialsustainability/overview</a:t>
            </a:r>
            <a:endParaRPr>
              <a:solidFill>
                <a:srgbClr val="000000"/>
              </a:solidFill>
            </a:endParaRPr>
          </a:p>
          <a:p>
            <a:pPr indent="-304800" lvl="0" marL="457200" rtl="0" algn="l">
              <a:lnSpc>
                <a:spcPct val="115000"/>
              </a:lnSpc>
              <a:spcBef>
                <a:spcPts val="1200"/>
              </a:spcBef>
              <a:spcAft>
                <a:spcPts val="0"/>
              </a:spcAft>
              <a:buClr>
                <a:srgbClr val="3C78D8"/>
              </a:buClr>
              <a:buSzPts val="1200"/>
              <a:buChar char="●"/>
            </a:pPr>
            <a:r>
              <a:rPr lang="en">
                <a:solidFill>
                  <a:srgbClr val="000000"/>
                </a:solidFill>
              </a:rPr>
              <a:t>Bansal, R. (2020, January 4). Retrieved from The Times of India: </a:t>
            </a:r>
            <a:r>
              <a:rPr lang="en">
                <a:solidFill>
                  <a:schemeClr val="hlink"/>
                </a:solidFill>
                <a:uFill>
                  <a:noFill/>
                </a:uFill>
                <a:hlinkClick r:id="rId4"/>
              </a:rPr>
              <a:t>https://timesofindia.indiatimes.com/blogs/voices/is-education-the-most-important-step-in-the-development-of-the-country/</a:t>
            </a:r>
            <a:endParaRPr>
              <a:solidFill>
                <a:srgbClr val="000000"/>
              </a:solidFill>
            </a:endParaRPr>
          </a:p>
          <a:p>
            <a:pPr indent="0" lvl="0" marL="457200" rtl="0" algn="l">
              <a:lnSpc>
                <a:spcPct val="100000"/>
              </a:lnSpc>
              <a:spcBef>
                <a:spcPts val="1000"/>
              </a:spcBef>
              <a:spcAft>
                <a:spcPts val="1000"/>
              </a:spcAft>
              <a:buSzPts val="1400"/>
              <a:buNone/>
            </a:pPr>
            <a:r>
              <a:t/>
            </a:r>
            <a:endParaRPr/>
          </a:p>
        </p:txBody>
      </p:sp>
      <p:sp>
        <p:nvSpPr>
          <p:cNvPr id="3669" name="Google Shape;3669;p129"/>
          <p:cNvSpPr txBox="1"/>
          <p:nvPr>
            <p:ph type="ctrTitle"/>
          </p:nvPr>
        </p:nvSpPr>
        <p:spPr>
          <a:xfrm>
            <a:off x="735746" y="344750"/>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REFERENCES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3" name="Shape 3673"/>
        <p:cNvGrpSpPr/>
        <p:nvPr/>
      </p:nvGrpSpPr>
      <p:grpSpPr>
        <a:xfrm>
          <a:off x="0" y="0"/>
          <a:ext cx="0" cy="0"/>
          <a:chOff x="0" y="0"/>
          <a:chExt cx="0" cy="0"/>
        </a:xfrm>
      </p:grpSpPr>
      <p:sp>
        <p:nvSpPr>
          <p:cNvPr id="3674" name="Google Shape;3674;p130"/>
          <p:cNvSpPr txBox="1"/>
          <p:nvPr>
            <p:ph idx="1" type="body"/>
          </p:nvPr>
        </p:nvSpPr>
        <p:spPr>
          <a:xfrm>
            <a:off x="660075" y="857250"/>
            <a:ext cx="7704000" cy="3618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3C78D8"/>
              </a:buClr>
              <a:buSzPts val="1200"/>
              <a:buChar char="●"/>
            </a:pPr>
            <a:r>
              <a:rPr lang="en">
                <a:solidFill>
                  <a:srgbClr val="000000"/>
                </a:solidFill>
              </a:rPr>
              <a:t>Felman, A. (2017, July 31). What is good health? Medicalnewstoday. https://www.medicalnewstoday.com/articles/150999#what_is_health</a:t>
            </a:r>
            <a:endParaRPr>
              <a:solidFill>
                <a:srgbClr val="000000"/>
              </a:solidFill>
            </a:endParaRPr>
          </a:p>
          <a:p>
            <a:pPr indent="-304800" lvl="0" marL="457200" rtl="0" algn="l">
              <a:lnSpc>
                <a:spcPct val="115000"/>
              </a:lnSpc>
              <a:spcBef>
                <a:spcPts val="1200"/>
              </a:spcBef>
              <a:spcAft>
                <a:spcPts val="0"/>
              </a:spcAft>
              <a:buClr>
                <a:srgbClr val="3C78D8"/>
              </a:buClr>
              <a:buSzPts val="1200"/>
              <a:buChar char="●"/>
            </a:pPr>
            <a:r>
              <a:rPr lang="en">
                <a:solidFill>
                  <a:srgbClr val="000000"/>
                </a:solidFill>
              </a:rPr>
              <a:t>Grant, C. (2017, March 3). </a:t>
            </a:r>
            <a:r>
              <a:rPr i="1" lang="en">
                <a:solidFill>
                  <a:srgbClr val="000000"/>
                </a:solidFill>
              </a:rPr>
              <a:t>K4D</a:t>
            </a:r>
            <a:r>
              <a:rPr lang="en">
                <a:solidFill>
                  <a:srgbClr val="000000"/>
                </a:solidFill>
              </a:rPr>
              <a:t>. Retrieved from Helpdesk Report: https://assets.publishing.service.gov.uk/media/5b9b87f340f0b67896977bae/K4D_HDR_The_Contribution_of_Education_to_Economic_Growth_Final.pdf</a:t>
            </a:r>
            <a:endParaRPr>
              <a:solidFill>
                <a:srgbClr val="000000"/>
              </a:solidFill>
            </a:endParaRPr>
          </a:p>
          <a:p>
            <a:pPr indent="-304800" lvl="0" marL="457200" rtl="0" algn="l">
              <a:lnSpc>
                <a:spcPct val="115000"/>
              </a:lnSpc>
              <a:spcBef>
                <a:spcPts val="1000"/>
              </a:spcBef>
              <a:spcAft>
                <a:spcPts val="0"/>
              </a:spcAft>
              <a:buClr>
                <a:srgbClr val="3C78D8"/>
              </a:buClr>
              <a:buSzPts val="1200"/>
              <a:buChar char="●"/>
            </a:pPr>
            <a:r>
              <a:rPr lang="en">
                <a:solidFill>
                  <a:srgbClr val="000000"/>
                </a:solidFill>
                <a:highlight>
                  <a:srgbClr val="FAFAFA"/>
                </a:highlight>
              </a:rPr>
              <a:t>"Healthcare Systems ." </a:t>
            </a:r>
            <a:r>
              <a:rPr lang="en">
                <a:solidFill>
                  <a:srgbClr val="000000"/>
                </a:solidFill>
              </a:rPr>
              <a:t>Encyclopedia of Bioethics. . Retrieved March 18, 2021 from Encyclopedia.com: </a:t>
            </a:r>
            <a:r>
              <a:rPr lang="en">
                <a:solidFill>
                  <a:schemeClr val="hlink"/>
                </a:solidFill>
                <a:highlight>
                  <a:srgbClr val="FAFAFA"/>
                </a:highlight>
                <a:uFill>
                  <a:noFill/>
                </a:uFill>
                <a:hlinkClick r:id="rId3"/>
              </a:rPr>
              <a:t>https://www.encyclopedia.com/science/encyclopedias-almanacs-transcripts-and-maps/healthcare-systems</a:t>
            </a:r>
            <a:endParaRPr>
              <a:solidFill>
                <a:srgbClr val="000000"/>
              </a:solidFill>
              <a:highlight>
                <a:srgbClr val="FAFAFA"/>
              </a:highlight>
            </a:endParaRPr>
          </a:p>
          <a:p>
            <a:pPr indent="-304800" lvl="0" marL="457200" rtl="0" algn="l">
              <a:lnSpc>
                <a:spcPct val="115000"/>
              </a:lnSpc>
              <a:spcBef>
                <a:spcPts val="1000"/>
              </a:spcBef>
              <a:spcAft>
                <a:spcPts val="0"/>
              </a:spcAft>
              <a:buClr>
                <a:srgbClr val="3C78D8"/>
              </a:buClr>
              <a:buSzPts val="1200"/>
              <a:buChar char="●"/>
            </a:pPr>
            <a:r>
              <a:rPr lang="en">
                <a:solidFill>
                  <a:srgbClr val="000000"/>
                </a:solidFill>
                <a:highlight>
                  <a:srgbClr val="FAFAFA"/>
                </a:highlight>
              </a:rPr>
              <a:t>Manstead, A. (2014, July). Retrieved from Economic and Social Research Council: https://esrc.ukri.org/news-events-and-publications/evidence-briefings/the-wellbeing-effect-of-education/</a:t>
            </a:r>
            <a:endParaRPr>
              <a:solidFill>
                <a:srgbClr val="000000"/>
              </a:solidFill>
              <a:highlight>
                <a:srgbClr val="FAFAFA"/>
              </a:highlight>
            </a:endParaRPr>
          </a:p>
          <a:p>
            <a:pPr indent="-304800" lvl="0" marL="457200" rtl="0" algn="l">
              <a:lnSpc>
                <a:spcPct val="115000"/>
              </a:lnSpc>
              <a:spcBef>
                <a:spcPts val="0"/>
              </a:spcBef>
              <a:spcAft>
                <a:spcPts val="0"/>
              </a:spcAft>
              <a:buClr>
                <a:srgbClr val="3C78D8"/>
              </a:buClr>
              <a:buSzPts val="1200"/>
              <a:buChar char="●"/>
            </a:pPr>
            <a:r>
              <a:rPr lang="en">
                <a:solidFill>
                  <a:srgbClr val="000000"/>
                </a:solidFill>
              </a:rPr>
              <a:t>King, E. (2011, January 1). Retrieved from World Bank Blogs: https://blogs.worldbank.org/education/education-is-fundamental-to-development-and-growth</a:t>
            </a:r>
            <a:endParaRPr>
              <a:solidFill>
                <a:srgbClr val="000000"/>
              </a:solidFill>
            </a:endParaRPr>
          </a:p>
          <a:p>
            <a:pPr indent="0" lvl="0" marL="457200" rtl="0" algn="l">
              <a:lnSpc>
                <a:spcPct val="115000"/>
              </a:lnSpc>
              <a:spcBef>
                <a:spcPts val="1000"/>
              </a:spcBef>
              <a:spcAft>
                <a:spcPts val="0"/>
              </a:spcAft>
              <a:buSzPts val="1400"/>
              <a:buNone/>
            </a:pPr>
            <a:r>
              <a:t/>
            </a:r>
            <a:endParaRPr>
              <a:solidFill>
                <a:srgbClr val="000000"/>
              </a:solidFill>
            </a:endParaRPr>
          </a:p>
          <a:p>
            <a:pPr indent="0" lvl="0" marL="0" rtl="0" algn="l">
              <a:lnSpc>
                <a:spcPct val="100000"/>
              </a:lnSpc>
              <a:spcBef>
                <a:spcPts val="1000"/>
              </a:spcBef>
              <a:spcAft>
                <a:spcPts val="1600"/>
              </a:spcAft>
              <a:buSzPts val="1400"/>
              <a:buNone/>
            </a:pPr>
            <a:r>
              <a:t/>
            </a:r>
            <a:endParaRPr sz="1000">
              <a:solidFill>
                <a:srgbClr val="000000"/>
              </a:solidFill>
              <a:latin typeface="Arial"/>
              <a:ea typeface="Arial"/>
              <a:cs typeface="Arial"/>
              <a:sym typeface="Arial"/>
            </a:endParaRPr>
          </a:p>
        </p:txBody>
      </p:sp>
      <p:sp>
        <p:nvSpPr>
          <p:cNvPr id="3675" name="Google Shape;3675;p130"/>
          <p:cNvSpPr txBox="1"/>
          <p:nvPr>
            <p:ph type="ctrTitle"/>
          </p:nvPr>
        </p:nvSpPr>
        <p:spPr>
          <a:xfrm>
            <a:off x="7366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REFERENCES (cont…)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9" name="Shape 3679"/>
        <p:cNvGrpSpPr/>
        <p:nvPr/>
      </p:nvGrpSpPr>
      <p:grpSpPr>
        <a:xfrm>
          <a:off x="0" y="0"/>
          <a:ext cx="0" cy="0"/>
          <a:chOff x="0" y="0"/>
          <a:chExt cx="0" cy="0"/>
        </a:xfrm>
      </p:grpSpPr>
      <p:sp>
        <p:nvSpPr>
          <p:cNvPr id="3680" name="Google Shape;3680;p131"/>
          <p:cNvSpPr txBox="1"/>
          <p:nvPr>
            <p:ph idx="1" type="body"/>
          </p:nvPr>
        </p:nvSpPr>
        <p:spPr>
          <a:xfrm>
            <a:off x="660075" y="1037025"/>
            <a:ext cx="7704000" cy="3618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
                <a:solidFill>
                  <a:srgbClr val="000000"/>
                </a:solidFill>
              </a:rPr>
              <a:t>Picker, L. (2007, March). Retrieved from National Bureau of Economic Research: https://www.nber.org/digest/mar07/effects-education-health</a:t>
            </a:r>
            <a:endParaRPr>
              <a:solidFill>
                <a:srgbClr val="000000"/>
              </a:solidFill>
              <a:highlight>
                <a:schemeClr val="lt1"/>
              </a:highlight>
            </a:endParaRPr>
          </a:p>
          <a:p>
            <a:pPr indent="-304800" lvl="0" marL="457200" rtl="0" algn="l">
              <a:lnSpc>
                <a:spcPct val="115000"/>
              </a:lnSpc>
              <a:spcBef>
                <a:spcPts val="1000"/>
              </a:spcBef>
              <a:spcAft>
                <a:spcPts val="0"/>
              </a:spcAft>
              <a:buClr>
                <a:srgbClr val="3C78D8"/>
              </a:buClr>
              <a:buSzPts val="1200"/>
              <a:buChar char="●"/>
            </a:pPr>
            <a:r>
              <a:rPr lang="en">
                <a:solidFill>
                  <a:srgbClr val="000000"/>
                </a:solidFill>
                <a:highlight>
                  <a:schemeClr val="lt1"/>
                </a:highlight>
              </a:rPr>
              <a:t>Raghupathi, V., Raghupathi, W. The influence of education on health: an empirical assessment of OECD countries for the period 1995–2015. </a:t>
            </a:r>
            <a:r>
              <a:rPr i="1" lang="en">
                <a:solidFill>
                  <a:srgbClr val="000000"/>
                </a:solidFill>
              </a:rPr>
              <a:t>Arch Public Health</a:t>
            </a:r>
            <a:r>
              <a:rPr lang="en">
                <a:solidFill>
                  <a:srgbClr val="000000"/>
                </a:solidFill>
              </a:rPr>
              <a:t> 78,</a:t>
            </a:r>
            <a:r>
              <a:rPr b="1" lang="en">
                <a:solidFill>
                  <a:srgbClr val="000000"/>
                </a:solidFill>
              </a:rPr>
              <a:t> </a:t>
            </a:r>
            <a:r>
              <a:rPr lang="en">
                <a:solidFill>
                  <a:srgbClr val="000000"/>
                </a:solidFill>
              </a:rPr>
              <a:t>20 (2020).</a:t>
            </a:r>
            <a:r>
              <a:rPr lang="en">
                <a:solidFill>
                  <a:schemeClr val="hlink"/>
                </a:solidFill>
                <a:uFill>
                  <a:noFill/>
                </a:uFill>
                <a:hlinkClick r:id="rId3"/>
              </a:rPr>
              <a:t> https://doi.org/10.1186/s13690-020-00402-5</a:t>
            </a:r>
            <a:endParaRPr>
              <a:solidFill>
                <a:srgbClr val="000000"/>
              </a:solidFill>
            </a:endParaRPr>
          </a:p>
          <a:p>
            <a:pPr indent="-304800" lvl="0" marL="457200" rtl="0" algn="l">
              <a:lnSpc>
                <a:spcPct val="115000"/>
              </a:lnSpc>
              <a:spcBef>
                <a:spcPts val="1000"/>
              </a:spcBef>
              <a:spcAft>
                <a:spcPts val="0"/>
              </a:spcAft>
              <a:buClr>
                <a:schemeClr val="lt2"/>
              </a:buClr>
              <a:buSzPts val="1200"/>
              <a:buChar char="●"/>
            </a:pPr>
            <a:r>
              <a:rPr lang="en">
                <a:solidFill>
                  <a:srgbClr val="000000"/>
                </a:solidFill>
              </a:rPr>
              <a:t>Radcliffe, B. (2020, August 19). Retrieved from Investopedia: https://www.investopedia.com/articles/economics/09/education-training-advantages.asp</a:t>
            </a:r>
            <a:endParaRPr>
              <a:solidFill>
                <a:srgbClr val="000000"/>
              </a:solidFill>
            </a:endParaRPr>
          </a:p>
          <a:p>
            <a:pPr indent="-304800" lvl="0" marL="457200" rtl="0" algn="l">
              <a:lnSpc>
                <a:spcPct val="115000"/>
              </a:lnSpc>
              <a:spcBef>
                <a:spcPts val="1200"/>
              </a:spcBef>
              <a:spcAft>
                <a:spcPts val="0"/>
              </a:spcAft>
              <a:buClr>
                <a:schemeClr val="lt2"/>
              </a:buClr>
              <a:buSzPts val="1200"/>
              <a:buChar char="●"/>
            </a:pPr>
            <a:r>
              <a:rPr lang="en">
                <a:solidFill>
                  <a:srgbClr val="000000"/>
                </a:solidFill>
              </a:rPr>
              <a:t>Spiel, C. S. (2018). The Contribution of Education to Social Progress. In M. Schweisfurth, </a:t>
            </a:r>
            <a:r>
              <a:rPr i="1" lang="en">
                <a:solidFill>
                  <a:srgbClr val="000000"/>
                </a:solidFill>
              </a:rPr>
              <a:t>International Panel on Social Progress</a:t>
            </a:r>
            <a:r>
              <a:rPr lang="en">
                <a:solidFill>
                  <a:srgbClr val="000000"/>
                </a:solidFill>
              </a:rPr>
              <a:t> (pp. 753-778). Cambridge: Cambridge University Press.</a:t>
            </a:r>
            <a:endParaRPr>
              <a:solidFill>
                <a:srgbClr val="000000"/>
              </a:solidFill>
            </a:endParaRPr>
          </a:p>
          <a:p>
            <a:pPr indent="0" lvl="0" marL="457200" rtl="0" algn="l">
              <a:lnSpc>
                <a:spcPct val="100000"/>
              </a:lnSpc>
              <a:spcBef>
                <a:spcPts val="1000"/>
              </a:spcBef>
              <a:spcAft>
                <a:spcPts val="0"/>
              </a:spcAft>
              <a:buSzPts val="1400"/>
              <a:buNone/>
            </a:pPr>
            <a:r>
              <a:t/>
            </a:r>
            <a:endParaRPr>
              <a:solidFill>
                <a:srgbClr val="000000"/>
              </a:solidFill>
            </a:endParaRPr>
          </a:p>
          <a:p>
            <a:pPr indent="0" lvl="0" marL="457200" rtl="0" algn="l">
              <a:lnSpc>
                <a:spcPct val="115000"/>
              </a:lnSpc>
              <a:spcBef>
                <a:spcPts val="1600"/>
              </a:spcBef>
              <a:spcAft>
                <a:spcPts val="0"/>
              </a:spcAft>
              <a:buSzPts val="1400"/>
              <a:buNone/>
            </a:pPr>
            <a:r>
              <a:t/>
            </a:r>
            <a:endParaRPr sz="1100">
              <a:solidFill>
                <a:srgbClr val="000000"/>
              </a:solidFill>
            </a:endParaRPr>
          </a:p>
          <a:p>
            <a:pPr indent="0" lvl="0" marL="457200" rtl="0" algn="l">
              <a:lnSpc>
                <a:spcPct val="100000"/>
              </a:lnSpc>
              <a:spcBef>
                <a:spcPts val="1000"/>
              </a:spcBef>
              <a:spcAft>
                <a:spcPts val="1600"/>
              </a:spcAft>
              <a:buSzPts val="1400"/>
              <a:buNone/>
            </a:pPr>
            <a:r>
              <a:t/>
            </a:r>
            <a:endParaRPr sz="1000">
              <a:solidFill>
                <a:srgbClr val="000000"/>
              </a:solidFill>
              <a:latin typeface="Arial"/>
              <a:ea typeface="Arial"/>
              <a:cs typeface="Arial"/>
              <a:sym typeface="Arial"/>
            </a:endParaRPr>
          </a:p>
        </p:txBody>
      </p:sp>
      <p:sp>
        <p:nvSpPr>
          <p:cNvPr id="3681" name="Google Shape;3681;p131"/>
          <p:cNvSpPr txBox="1"/>
          <p:nvPr>
            <p:ph type="ctrTitle"/>
          </p:nvPr>
        </p:nvSpPr>
        <p:spPr>
          <a:xfrm>
            <a:off x="735746" y="373025"/>
            <a:ext cx="76725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r>
              <a:rPr lang="en"/>
              <a:t>REFERENCES (cont…)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5" name="Shape 3685"/>
        <p:cNvGrpSpPr/>
        <p:nvPr/>
      </p:nvGrpSpPr>
      <p:grpSpPr>
        <a:xfrm>
          <a:off x="0" y="0"/>
          <a:ext cx="0" cy="0"/>
          <a:chOff x="0" y="0"/>
          <a:chExt cx="0" cy="0"/>
        </a:xfrm>
      </p:grpSpPr>
      <p:sp>
        <p:nvSpPr>
          <p:cNvPr id="3686" name="Google Shape;3686;p132"/>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THANK YOU!</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0" name="Shape 3690"/>
        <p:cNvGrpSpPr/>
        <p:nvPr/>
      </p:nvGrpSpPr>
      <p:grpSpPr>
        <a:xfrm>
          <a:off x="0" y="0"/>
          <a:ext cx="0" cy="0"/>
          <a:chOff x="0" y="0"/>
          <a:chExt cx="0" cy="0"/>
        </a:xfrm>
      </p:grpSpPr>
      <p:pic>
        <p:nvPicPr>
          <p:cNvPr id="3691" name="Google Shape;3691;p133"/>
          <p:cNvPicPr preferRelativeResize="0"/>
          <p:nvPr/>
        </p:nvPicPr>
        <p:blipFill rotWithShape="1">
          <a:blip r:embed="rId3">
            <a:alphaModFix/>
          </a:blip>
          <a:srcRect b="0" l="0" r="0" t="0"/>
          <a:stretch/>
        </p:blipFill>
        <p:spPr>
          <a:xfrm>
            <a:off x="0" y="0"/>
            <a:ext cx="9144003" cy="5317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